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0" r:id="rId2"/>
    <p:sldId id="286" r:id="rId3"/>
    <p:sldId id="273" r:id="rId4"/>
    <p:sldId id="271" r:id="rId5"/>
    <p:sldId id="287" r:id="rId6"/>
    <p:sldId id="290" r:id="rId7"/>
    <p:sldId id="296" r:id="rId8"/>
    <p:sldId id="299" r:id="rId9"/>
    <p:sldId id="302" r:id="rId10"/>
    <p:sldId id="305" r:id="rId11"/>
    <p:sldId id="276" r:id="rId12"/>
    <p:sldId id="260" r:id="rId13"/>
    <p:sldId id="261" r:id="rId14"/>
    <p:sldId id="277" r:id="rId15"/>
    <p:sldId id="288" r:id="rId16"/>
    <p:sldId id="278" r:id="rId17"/>
    <p:sldId id="279" r:id="rId18"/>
    <p:sldId id="280" r:id="rId19"/>
    <p:sldId id="283" r:id="rId20"/>
    <p:sldId id="285" r:id="rId21"/>
    <p:sldId id="291" r:id="rId22"/>
    <p:sldId id="293" r:id="rId23"/>
    <p:sldId id="294" r:id="rId24"/>
    <p:sldId id="317" r:id="rId25"/>
    <p:sldId id="308" r:id="rId26"/>
    <p:sldId id="309" r:id="rId27"/>
    <p:sldId id="310" r:id="rId28"/>
    <p:sldId id="311" r:id="rId29"/>
    <p:sldId id="312" r:id="rId30"/>
    <p:sldId id="313" r:id="rId31"/>
    <p:sldId id="314" r:id="rId32"/>
    <p:sldId id="295" r:id="rId33"/>
    <p:sldId id="292" r:id="rId34"/>
    <p:sldId id="289" r:id="rId35"/>
    <p:sldId id="316" r:id="rId36"/>
    <p:sldId id="2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nudsen, Ivan - FS, Albuquerque, NM" initials="KI-FAN" lastIdx="1" clrIdx="0">
    <p:extLst>
      <p:ext uri="{19B8F6BF-5375-455C-9EA6-DF929625EA0E}">
        <p15:presenceInfo xmlns:p15="http://schemas.microsoft.com/office/powerpoint/2012/main" userId="S::ivan.knudsen@usda.gov::0f8c7ae5-7488-40d0-b163-d71572a8dc33" providerId="AD"/>
      </p:ext>
    </p:extLst>
  </p:cmAuthor>
  <p:cmAuthor id="2" name="Rebecca Reynolds" initials="RR" lastIdx="24" clrIdx="1"/>
  <p:cmAuthor id="3" name="Martin, Shayne - FS" initials="MSF" lastIdx="1" clrIdx="2">
    <p:extLst>
      <p:ext uri="{19B8F6BF-5375-455C-9EA6-DF929625EA0E}">
        <p15:presenceInfo xmlns:p15="http://schemas.microsoft.com/office/powerpoint/2012/main" userId="S::shayne.martin@usda.gov::5eaef4da-c55b-4847-8c60-ad1dd13991a6" providerId="AD"/>
      </p:ext>
    </p:extLst>
  </p:cmAuthor>
  <p:cmAuthor id="4" name="MONIQUE L DUKE" initials="MD" lastIdx="1" clrIdx="3"/>
  <p:cmAuthor id="5" name="Duke, Monique - FS" initials="DM-F" lastIdx="2" clrIdx="4">
    <p:extLst>
      <p:ext uri="{19B8F6BF-5375-455C-9EA6-DF929625EA0E}">
        <p15:presenceInfo xmlns:p15="http://schemas.microsoft.com/office/powerpoint/2012/main" userId="S::monique.duke@usda.gov::5f5e4274-37a6-4243-ac85-42cc1963ad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4543"/>
    <a:srgbClr val="853839"/>
    <a:srgbClr val="659B96"/>
    <a:srgbClr val="659A68"/>
    <a:srgbClr val="336667"/>
    <a:srgbClr val="97C487"/>
    <a:srgbClr val="F582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3208" autoAdjust="0"/>
  </p:normalViewPr>
  <p:slideViewPr>
    <p:cSldViewPr snapToGrid="0">
      <p:cViewPr varScale="1">
        <p:scale>
          <a:sx n="98" d="100"/>
          <a:sy n="98" d="100"/>
        </p:scale>
        <p:origin x="1721"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E4BFFE-1EA3-4C84-913C-DC9226119203}" type="datetimeFigureOut">
              <a:rPr lang="en-US" smtClean="0"/>
              <a:t>9/13/2022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AFF542-DF8B-4228-ABA4-50E4BB4BFD2B}" type="slidenum">
              <a:rPr lang="en-US" smtClean="0"/>
              <a:t>‹#›</a:t>
            </a:fld>
            <a:endParaRPr lang="en-US"/>
          </a:p>
        </p:txBody>
      </p:sp>
    </p:spTree>
    <p:extLst>
      <p:ext uri="{BB962C8B-B14F-4D97-AF65-F5344CB8AC3E}">
        <p14:creationId xmlns:p14="http://schemas.microsoft.com/office/powerpoint/2010/main" val="1223618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a:t>
            </a:r>
            <a:endParaRPr lang="en-US"/>
          </a:p>
          <a:p>
            <a:pPr marL="285750" indent="-285750">
              <a:buFont typeface="Arial"/>
              <a:buChar char="•"/>
            </a:pPr>
            <a:r>
              <a:rPr lang="en-US" dirty="0"/>
              <a:t>In a rapidly changing world, country, and agency, and in a region as diverse as the 11 forests and grasslands of the Southwestern Region, the Regional Leadership Team decided to invest in a new strategic direction. From this investment has emerged a new vision statement, set of core beliefs, mission statement, and three areas of mission focus that will sufficiently inform our Regional priorities.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1</a:t>
            </a:fld>
            <a:endParaRPr lang="en-US"/>
          </a:p>
        </p:txBody>
      </p:sp>
    </p:spTree>
    <p:extLst>
      <p:ext uri="{BB962C8B-B14F-4D97-AF65-F5344CB8AC3E}">
        <p14:creationId xmlns:p14="http://schemas.microsoft.com/office/powerpoint/2010/main" val="106303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Vision Statement </a:t>
            </a:r>
          </a:p>
          <a:p>
            <a:pPr marL="285750" indent="-285750">
              <a:buFont typeface="Arial"/>
              <a:buChar char="•"/>
            </a:pPr>
            <a:r>
              <a:rPr lang="en-US" dirty="0"/>
              <a:t>Our vision statement: </a:t>
            </a:r>
            <a:r>
              <a:rPr lang="en-US" b="1" i="1" dirty="0"/>
              <a:t>The peoples of the iconic American Southwest care for its treasured landscapes as an essential and continuous legacy.</a:t>
            </a:r>
            <a:r>
              <a:rPr lang="en-US" dirty="0"/>
              <a:t> </a:t>
            </a:r>
            <a:endParaRPr lang="en-US" dirty="0">
              <a:cs typeface="Calibri"/>
            </a:endParaRPr>
          </a:p>
          <a:p>
            <a:pPr marL="285750" lvl="1" indent="-285750">
              <a:buFont typeface="Arial"/>
              <a:buChar char="•"/>
            </a:pPr>
            <a:r>
              <a:rPr lang="en-US" dirty="0"/>
              <a:t>This statement captures the fundamental importance of the many cultures that make up and interact in the Southwest.  </a:t>
            </a:r>
            <a:endParaRPr lang="en-US" dirty="0">
              <a:cs typeface="Calibri"/>
            </a:endParaRPr>
          </a:p>
          <a:p>
            <a:pPr marL="285750" lvl="1" indent="-285750">
              <a:buFont typeface="Arial"/>
              <a:buChar char="•"/>
            </a:pPr>
            <a:r>
              <a:rPr lang="en-US" dirty="0"/>
              <a:t>It recognizes this place’s cherished status, not only for the people here, but for many around the world.  </a:t>
            </a:r>
            <a:endParaRPr lang="en-US" dirty="0">
              <a:cs typeface="Calibri"/>
            </a:endParaRPr>
          </a:p>
          <a:p>
            <a:pPr marL="285750" lvl="1" indent="-285750">
              <a:buFont typeface="Arial"/>
              <a:buChar char="•"/>
            </a:pPr>
            <a:r>
              <a:rPr lang="en-US" dirty="0"/>
              <a:t>The vision statement’s aspiration is that those who know and love this land will ensure its ongoing existence into the future.</a:t>
            </a:r>
            <a:endParaRPr lang="en-US" dirty="0">
              <a:cs typeface="Calibri"/>
            </a:endParaRPr>
          </a:p>
          <a:p>
            <a:endParaRPr lang="en-US" dirty="0">
              <a:cs typeface="Calibri"/>
            </a:endParaRPr>
          </a:p>
          <a:p>
            <a:r>
              <a:rPr lang="en-US" b="1" dirty="0">
                <a:cs typeface="Calibri"/>
              </a:rPr>
              <a:t>Partners: Our hope is that all the people who live and visit here become stewards of the land. Our partners are doing this and help us engage and teach others.</a:t>
            </a:r>
          </a:p>
        </p:txBody>
      </p:sp>
      <p:sp>
        <p:nvSpPr>
          <p:cNvPr id="4" name="Slide Number Placeholder 3"/>
          <p:cNvSpPr>
            <a:spLocks noGrp="1"/>
          </p:cNvSpPr>
          <p:nvPr>
            <p:ph type="sldNum" sz="quarter" idx="5"/>
          </p:nvPr>
        </p:nvSpPr>
        <p:spPr/>
        <p:txBody>
          <a:bodyPr/>
          <a:lstStyle/>
          <a:p>
            <a:fld id="{63AFF542-DF8B-4228-ABA4-50E4BB4BFD2B}" type="slidenum">
              <a:rPr lang="en-US" smtClean="0"/>
              <a:t>11</a:t>
            </a:fld>
            <a:endParaRPr lang="en-US"/>
          </a:p>
        </p:txBody>
      </p:sp>
    </p:spTree>
    <p:extLst>
      <p:ext uri="{BB962C8B-B14F-4D97-AF65-F5344CB8AC3E}">
        <p14:creationId xmlns:p14="http://schemas.microsoft.com/office/powerpoint/2010/main" val="4221236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Beliefs </a:t>
            </a:r>
          </a:p>
          <a:p>
            <a:pPr marL="285750" indent="-285750">
              <a:buFont typeface="Arial"/>
              <a:buChar char="•"/>
            </a:pPr>
            <a:r>
              <a:rPr lang="en-US" dirty="0"/>
              <a:t>The Southwestern Region holds many values and beliefs that are both important to</a:t>
            </a:r>
            <a:r>
              <a:rPr lang="en-US" b="1" dirty="0"/>
              <a:t> </a:t>
            </a:r>
            <a:r>
              <a:rPr lang="en-US" dirty="0"/>
              <a:t>what</a:t>
            </a:r>
            <a:r>
              <a:rPr lang="en-US" b="1" dirty="0"/>
              <a:t> </a:t>
            </a:r>
            <a:r>
              <a:rPr lang="en-US" dirty="0"/>
              <a:t>we do and how we do it. Of these, there are three primary beliefs that serve as pillars for Region 3:</a:t>
            </a:r>
            <a:endParaRPr lang="en-US" dirty="0">
              <a:cs typeface="Calibri"/>
            </a:endParaRPr>
          </a:p>
          <a:p>
            <a:pPr marL="285750" lvl="1" indent="-285750">
              <a:buFont typeface="Arial"/>
              <a:buChar char="•"/>
            </a:pPr>
            <a:r>
              <a:rPr lang="en-US" b="1" i="1" dirty="0"/>
              <a:t>Water is the keystone of caring for the lands of the Southwest.</a:t>
            </a:r>
            <a:r>
              <a:rPr lang="en-US" dirty="0"/>
              <a:t>  </a:t>
            </a:r>
          </a:p>
          <a:p>
            <a:pPr marL="285750" lvl="1" indent="-285750">
              <a:buFont typeface="Arial"/>
              <a:buChar char="•"/>
            </a:pPr>
            <a:r>
              <a:rPr lang="en-US" dirty="0"/>
              <a:t>First and foremost, water is inseparable from all decisions and actions concerning the land. Its scarcity has defined life in the Southwest for eons and will continue to do so for the foreseeable future.  </a:t>
            </a:r>
          </a:p>
          <a:p>
            <a:pPr marL="285750" lvl="2" indent="-285750">
              <a:buFont typeface="Arial"/>
              <a:buChar char="•"/>
            </a:pPr>
            <a:r>
              <a:rPr lang="en-US" dirty="0"/>
              <a:t> </a:t>
            </a:r>
            <a:r>
              <a:rPr lang="en-US" b="1" i="1" dirty="0"/>
              <a:t>Land stewardship evolves, anchored in science and place-based experience.</a:t>
            </a:r>
            <a:r>
              <a:rPr lang="en-US" dirty="0"/>
              <a:t>  </a:t>
            </a:r>
            <a:endParaRPr lang="en-US" dirty="0">
              <a:cs typeface="Calibri"/>
            </a:endParaRPr>
          </a:p>
          <a:p>
            <a:pPr marL="285750" indent="-285750">
              <a:buFont typeface="Arial"/>
              <a:buChar char="•"/>
            </a:pPr>
            <a:r>
              <a:rPr lang="en-US" dirty="0"/>
              <a:t>Second, we understand that our decisions today have consequences for the future, which we may come to know only then. It is therefore essential that we learn from our actions and evolve what we know as an ongoing practice. </a:t>
            </a:r>
          </a:p>
          <a:p>
            <a:pPr marL="285750" indent="-285750">
              <a:buFont typeface="Arial"/>
              <a:buChar char="•"/>
            </a:pPr>
            <a:r>
              <a:rPr lang="en-US" b="1" i="1" dirty="0"/>
              <a:t>Many voices balance multiple uses in service to resilient nature.</a:t>
            </a:r>
            <a:r>
              <a:rPr lang="en-US" dirty="0"/>
              <a:t> </a:t>
            </a:r>
            <a:endParaRPr lang="en-US" dirty="0">
              <a:cs typeface="Calibri"/>
            </a:endParaRPr>
          </a:p>
          <a:p>
            <a:pPr marL="285750" lvl="1" indent="-285750">
              <a:buFont typeface="Arial"/>
              <a:buChar char="•"/>
            </a:pPr>
            <a:r>
              <a:rPr lang="en-US" dirty="0"/>
              <a:t>Finally, our devotion to the land is based in our need for it. These needs are various and often competing so, through the involvement of many, our decisions are strengthened.</a:t>
            </a:r>
          </a:p>
          <a:p>
            <a:endParaRPr lang="en-US" dirty="0">
              <a:cs typeface="Calibri"/>
            </a:endParaRPr>
          </a:p>
          <a:p>
            <a:endParaRPr lang="en-US" dirty="0">
              <a:cs typeface="Calibri"/>
            </a:endParaRPr>
          </a:p>
          <a:p>
            <a:r>
              <a:rPr lang="en-US" b="1" dirty="0">
                <a:cs typeface="Calibri"/>
              </a:rPr>
              <a:t>Partners: these core beliefs are so intrinsic to the work in the southwest, they are the foundation of everything we do. Water has always been the defining element of life here – our understanding of how to interact with the lands here changes as new generations come here and learn – and finally, the Forest Service is responsible for making wise decisions on the land not just for now but for future generations – this wisdom comes from involving others in these decisions.</a:t>
            </a:r>
          </a:p>
        </p:txBody>
      </p:sp>
      <p:sp>
        <p:nvSpPr>
          <p:cNvPr id="4" name="Slide Number Placeholder 3"/>
          <p:cNvSpPr>
            <a:spLocks noGrp="1"/>
          </p:cNvSpPr>
          <p:nvPr>
            <p:ph type="sldNum" sz="quarter" idx="5"/>
          </p:nvPr>
        </p:nvSpPr>
        <p:spPr/>
        <p:txBody>
          <a:bodyPr/>
          <a:lstStyle/>
          <a:p>
            <a:fld id="{63AFF542-DF8B-4228-ABA4-50E4BB4BFD2B}" type="slidenum">
              <a:rPr lang="en-US" smtClean="0"/>
              <a:t>12</a:t>
            </a:fld>
            <a:endParaRPr lang="en-US"/>
          </a:p>
        </p:txBody>
      </p:sp>
    </p:spTree>
    <p:extLst>
      <p:ext uri="{BB962C8B-B14F-4D97-AF65-F5344CB8AC3E}">
        <p14:creationId xmlns:p14="http://schemas.microsoft.com/office/powerpoint/2010/main" val="1775950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Statement </a:t>
            </a:r>
          </a:p>
          <a:p>
            <a:pPr marL="285750" indent="-285750">
              <a:buFont typeface="Arial"/>
              <a:buChar char="•"/>
            </a:pPr>
            <a:r>
              <a:rPr lang="en-US" dirty="0"/>
              <a:t>Our mission statement: </a:t>
            </a:r>
            <a:r>
              <a:rPr lang="en-US" b="1" i="1" dirty="0"/>
              <a:t>As the public’s steward, we </a:t>
            </a:r>
            <a:r>
              <a:rPr lang="en-US" b="1" i="1" u="sng" dirty="0"/>
              <a:t>join forces </a:t>
            </a:r>
            <a:r>
              <a:rPr lang="en-US" b="1" i="1" dirty="0"/>
              <a:t>with communities in the work of sustaining southwestern forests and grasslands.</a:t>
            </a:r>
            <a:r>
              <a:rPr lang="en-US" dirty="0"/>
              <a:t> </a:t>
            </a:r>
            <a:endParaRPr lang="en-US" dirty="0">
              <a:cs typeface="Calibri"/>
            </a:endParaRPr>
          </a:p>
          <a:p>
            <a:pPr marL="285750" lvl="1" indent="-285750">
              <a:buFont typeface="Arial"/>
              <a:buChar char="•"/>
            </a:pPr>
            <a:r>
              <a:rPr lang="en-US" dirty="0"/>
              <a:t>The mission statement captures the essential nature of the Forest Service’s role: that of service to the land on behalf of the American people.</a:t>
            </a:r>
            <a:endParaRPr lang="en-US" dirty="0">
              <a:cs typeface="Calibri"/>
            </a:endParaRPr>
          </a:p>
          <a:p>
            <a:pPr marL="285750" lvl="1" indent="-285750">
              <a:buFont typeface="Arial"/>
              <a:buChar char="•"/>
            </a:pPr>
            <a:r>
              <a:rPr lang="en-US" dirty="0"/>
              <a:t>Here in the Southwest, our interdependence is woven into the fabric of our storied history. We can only fully achieve our mission together with the people who live and visit here.</a:t>
            </a:r>
          </a:p>
          <a:p>
            <a:pPr marL="285750" lvl="1" indent="-285750">
              <a:buFont typeface="Arial"/>
              <a:buChar char="•"/>
            </a:pPr>
            <a:endParaRPr lang="en-US" dirty="0"/>
          </a:p>
          <a:p>
            <a:pPr marL="0" lvl="1" indent="0">
              <a:buFont typeface="Arial"/>
              <a:buNone/>
            </a:pPr>
            <a:r>
              <a:rPr lang="en-US" b="1" dirty="0"/>
              <a:t>Partners: the Southwestern Region seeks active and effective partnerships with those who live and work here. The FS is the public’s steward of the land and is ultimately responsible for the decisions made, but our best and lasting work is the result of real engagement with communities and businesses. </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13</a:t>
            </a:fld>
            <a:endParaRPr lang="en-US"/>
          </a:p>
        </p:txBody>
      </p:sp>
    </p:spTree>
    <p:extLst>
      <p:ext uri="{BB962C8B-B14F-4D97-AF65-F5344CB8AC3E}">
        <p14:creationId xmlns:p14="http://schemas.microsoft.com/office/powerpoint/2010/main" val="483683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Focus Areas </a:t>
            </a:r>
          </a:p>
          <a:p>
            <a:pPr marL="285750" indent="-285750">
              <a:buFont typeface="Arial"/>
              <a:buChar char="•"/>
            </a:pPr>
            <a:r>
              <a:rPr lang="en-US" b="1" dirty="0"/>
              <a:t>Regional vitality</a:t>
            </a:r>
            <a:endParaRPr lang="en-US" dirty="0"/>
          </a:p>
          <a:p>
            <a:pPr marL="285750" indent="-285750">
              <a:buFont typeface="Arial"/>
              <a:buChar char="•"/>
            </a:pPr>
            <a:r>
              <a:rPr lang="en-US" b="1" dirty="0"/>
              <a:t>National prosperity</a:t>
            </a:r>
            <a:endParaRPr lang="en-US" dirty="0"/>
          </a:p>
          <a:p>
            <a:pPr marL="285750" indent="-285750">
              <a:buFont typeface="Arial"/>
              <a:buChar char="•"/>
            </a:pPr>
            <a:r>
              <a:rPr lang="en-US" b="1" dirty="0"/>
              <a:t>International ecological connection</a:t>
            </a:r>
            <a:endParaRPr lang="en-US" dirty="0"/>
          </a:p>
          <a:p>
            <a:r>
              <a:rPr lang="en-US" dirty="0"/>
              <a:t>  </a:t>
            </a:r>
            <a:endParaRPr lang="en-US" dirty="0">
              <a:cs typeface="Calibri"/>
            </a:endParaRPr>
          </a:p>
          <a:p>
            <a:pPr marL="285750" indent="-285750">
              <a:buFont typeface="Arial"/>
              <a:buChar char="•"/>
            </a:pPr>
            <a:r>
              <a:rPr lang="en-US" dirty="0"/>
              <a:t>3 Mission Areas of Focus: Based on </a:t>
            </a:r>
            <a:r>
              <a:rPr lang="en-US" u="sng" dirty="0"/>
              <a:t>the scale of impact</a:t>
            </a:r>
            <a:r>
              <a:rPr lang="en-US" dirty="0"/>
              <a:t> of our actions</a:t>
            </a:r>
            <a:endParaRPr lang="en-US" dirty="0">
              <a:cs typeface="Calibri"/>
            </a:endParaRPr>
          </a:p>
          <a:p>
            <a:pPr marL="285750" indent="-285750">
              <a:buFont typeface="Arial"/>
              <a:buChar char="•"/>
            </a:pPr>
            <a:r>
              <a:rPr lang="en-US" dirty="0"/>
              <a:t>Enables us to think bigger about the impacts of our work. </a:t>
            </a:r>
            <a:endParaRPr lang="en-US" dirty="0">
              <a:cs typeface="Calibri"/>
            </a:endParaRPr>
          </a:p>
          <a:p>
            <a:pPr marL="285750" indent="-285750">
              <a:buFont typeface="Arial"/>
              <a:buChar char="•"/>
            </a:pPr>
            <a:r>
              <a:rPr lang="en-US" dirty="0"/>
              <a:t>3Rs work is not done – it is fully integrated into this new structure.</a:t>
            </a:r>
            <a:endParaRPr lang="en-US" dirty="0">
              <a:cs typeface="Calibri"/>
            </a:endParaRPr>
          </a:p>
          <a:p>
            <a:pPr marL="285750" indent="-285750">
              <a:buFont typeface="Arial"/>
              <a:buChar char="•"/>
            </a:pPr>
            <a:r>
              <a:rPr lang="en-US" dirty="0"/>
              <a:t>Another advantage of this new structure based on scale of impact is how it </a:t>
            </a:r>
            <a:r>
              <a:rPr lang="en-US" u="sng" dirty="0"/>
              <a:t>benefits our workforce</a:t>
            </a:r>
            <a:r>
              <a:rPr lang="en-US" dirty="0"/>
              <a:t>. By explicitly seeing the breadth and long-term effects of the Region’s work, our employees tap into a greater sense of purpose. </a:t>
            </a:r>
            <a:endParaRPr lang="en-US" dirty="0">
              <a:cs typeface="Calibri"/>
            </a:endParaRPr>
          </a:p>
          <a:p>
            <a:pPr marL="285750" indent="-285750">
              <a:buFont typeface="Arial"/>
              <a:buChar char="•"/>
            </a:pPr>
            <a:r>
              <a:rPr lang="en-US" dirty="0"/>
              <a:t>This includes how their work contributes to something bigger than themselves and even the communities in which they work. </a:t>
            </a:r>
            <a:endParaRPr lang="en-US" dirty="0">
              <a:cs typeface="Calibri"/>
            </a:endParaRPr>
          </a:p>
          <a:p>
            <a:pPr marL="285750" indent="-285750">
              <a:buFont typeface="Arial"/>
              <a:buChar char="•"/>
            </a:pPr>
            <a:r>
              <a:rPr lang="en-US" dirty="0"/>
              <a:t>This sense of mission and far-reaching purpose has the potential to motivate our workforce in entirely new ways, retaining and attracting the types of people the Region needs.</a:t>
            </a:r>
            <a:endParaRPr lang="en-US" dirty="0">
              <a:cs typeface="Calibri"/>
            </a:endParaRPr>
          </a:p>
          <a:p>
            <a:endParaRPr lang="en-US" dirty="0">
              <a:cs typeface="Calibri"/>
            </a:endParaRPr>
          </a:p>
          <a:p>
            <a:r>
              <a:rPr lang="en-US" b="1" dirty="0">
                <a:cs typeface="Calibri"/>
              </a:rPr>
              <a:t>Partners: a core lens for our work is the scale of impact. This way of thinking means we are able to think specifically about a community, a landscape, or a species, while at the same time, remembering that whatever we do has impacts far greater than the place we put the shovel. We work here but what we do has contributions and impacts to the entire southwest, to the Nation and even to the globe, as water, migratory species, pollinators, seeds and more move across the boundaries of place.</a:t>
            </a:r>
          </a:p>
        </p:txBody>
      </p:sp>
      <p:sp>
        <p:nvSpPr>
          <p:cNvPr id="4" name="Slide Number Placeholder 3"/>
          <p:cNvSpPr>
            <a:spLocks noGrp="1"/>
          </p:cNvSpPr>
          <p:nvPr>
            <p:ph type="sldNum" sz="quarter" idx="5"/>
          </p:nvPr>
        </p:nvSpPr>
        <p:spPr/>
        <p:txBody>
          <a:bodyPr/>
          <a:lstStyle/>
          <a:p>
            <a:fld id="{63AFF542-DF8B-4228-ABA4-50E4BB4BFD2B}" type="slidenum">
              <a:rPr lang="en-US" smtClean="0"/>
              <a:t>14</a:t>
            </a:fld>
            <a:endParaRPr lang="en-US"/>
          </a:p>
        </p:txBody>
      </p:sp>
    </p:spTree>
    <p:extLst>
      <p:ext uri="{BB962C8B-B14F-4D97-AF65-F5344CB8AC3E}">
        <p14:creationId xmlns:p14="http://schemas.microsoft.com/office/powerpoint/2010/main" val="3070718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DELETE THIS SLIDE FOR PARTNERS</a:t>
            </a:r>
          </a:p>
          <a:p>
            <a:endParaRPr lang="en-US" dirty="0"/>
          </a:p>
          <a:p>
            <a:r>
              <a:rPr lang="en-US" dirty="0"/>
              <a:t>Replacing the 3Rs </a:t>
            </a:r>
          </a:p>
          <a:p>
            <a:pPr marL="171450" indent="-171450">
              <a:buFont typeface="Arial"/>
              <a:buChar char="•"/>
            </a:pPr>
            <a:r>
              <a:rPr lang="en-US" b="1" dirty="0"/>
              <a:t>The 3Rs</a:t>
            </a:r>
            <a:r>
              <a:rPr lang="en-US" dirty="0"/>
              <a:t> gave us a collective focus that was simple, catchy &amp; memorable but they were both overbroad and not inclusive enough. It was time to revisit them.</a:t>
            </a:r>
            <a:endParaRPr lang="en-US" dirty="0">
              <a:cs typeface="Calibri"/>
            </a:endParaRPr>
          </a:p>
          <a:p>
            <a:pPr marL="171450" indent="-171450">
              <a:buFont typeface="Arial"/>
              <a:buChar char="•"/>
            </a:pPr>
            <a:r>
              <a:rPr lang="en-US" dirty="0"/>
              <a:t>Served us well for the past 5 years.</a:t>
            </a:r>
            <a:endParaRPr lang="en-US" dirty="0">
              <a:cs typeface="Calibri"/>
            </a:endParaRPr>
          </a:p>
          <a:p>
            <a:pPr marL="171450" indent="-171450">
              <a:buFont typeface="Arial"/>
              <a:buChar char="•"/>
            </a:pPr>
            <a:r>
              <a:rPr lang="en-US" dirty="0"/>
              <a:t>Time for something new.</a:t>
            </a:r>
            <a:endParaRPr lang="en-US" dirty="0">
              <a:cs typeface="Calibri"/>
            </a:endParaRPr>
          </a:p>
          <a:p>
            <a:pPr marL="171450" indent="-171450">
              <a:buFont typeface="Arial"/>
              <a:buChar char="•"/>
            </a:pPr>
            <a:r>
              <a:rPr lang="en-US" dirty="0"/>
              <a:t>The RLT considered various options – we wanted them to be:</a:t>
            </a:r>
            <a:endParaRPr lang="en-US" dirty="0">
              <a:cs typeface="Calibri"/>
            </a:endParaRPr>
          </a:p>
          <a:p>
            <a:pPr marL="628650" lvl="1" indent="-171450">
              <a:buFont typeface="Arial"/>
              <a:buChar char="•"/>
            </a:pPr>
            <a:r>
              <a:rPr lang="en-US" dirty="0"/>
              <a:t>Inclusive: ALL mission work could fall under them. </a:t>
            </a:r>
            <a:endParaRPr lang="en-US" dirty="0">
              <a:cs typeface="Calibri"/>
            </a:endParaRPr>
          </a:p>
          <a:p>
            <a:pPr marL="628650" lvl="1" indent="-171450">
              <a:buFont typeface="Arial"/>
              <a:buChar char="•"/>
            </a:pPr>
            <a:r>
              <a:rPr lang="en-US" dirty="0"/>
              <a:t>Strategic: They support us to think bigger with a focus on the future.</a:t>
            </a:r>
            <a:endParaRPr lang="en-US" dirty="0">
              <a:cs typeface="Calibri"/>
            </a:endParaRPr>
          </a:p>
          <a:p>
            <a:pPr marL="628650" lvl="1" indent="-171450">
              <a:buFont typeface="Arial"/>
              <a:buChar char="•"/>
            </a:pPr>
            <a:r>
              <a:rPr lang="en-US" dirty="0"/>
              <a:t>Aspirational: They inspire us to consider the contribution we make to our region, the country, and to the world’s ecology with every decision and action.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15</a:t>
            </a:fld>
            <a:endParaRPr lang="en-US"/>
          </a:p>
        </p:txBody>
      </p:sp>
    </p:spTree>
    <p:extLst>
      <p:ext uri="{BB962C8B-B14F-4D97-AF65-F5344CB8AC3E}">
        <p14:creationId xmlns:p14="http://schemas.microsoft.com/office/powerpoint/2010/main" val="4274329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Regional Vitality </a:t>
            </a:r>
          </a:p>
          <a:p>
            <a:pPr marL="285750" indent="-285750">
              <a:buFont typeface="Arial"/>
              <a:buChar char="•"/>
            </a:pPr>
            <a:r>
              <a:rPr lang="en-US" u="sng" dirty="0"/>
              <a:t>Region 3 supports rural and urban communities and economies.</a:t>
            </a:r>
            <a:endParaRPr lang="en-US" dirty="0"/>
          </a:p>
          <a:p>
            <a:pPr marL="285750" indent="-285750">
              <a:buFont typeface="Arial"/>
              <a:buChar char="•"/>
            </a:pPr>
            <a:r>
              <a:rPr lang="en-US" dirty="0"/>
              <a:t>This regional focus area covers most of what the public sees of our work, and as a result, is perhaps the most familiar of the three areas of mission focus.</a:t>
            </a:r>
          </a:p>
          <a:p>
            <a:pPr marL="285750" indent="-285750">
              <a:buFont typeface="Arial"/>
              <a:buChar char="•"/>
            </a:pPr>
            <a:r>
              <a:rPr lang="en-US" dirty="0"/>
              <a:t>This focus area is an integrated set of objectives that represent the work we focus on across the Southwestern Region – the activities that specifically benefit the Region’s landscapes, communities, and businesses.</a:t>
            </a:r>
          </a:p>
          <a:p>
            <a:pPr marL="285750" indent="-285750">
              <a:buFont typeface="Arial"/>
              <a:buChar char="•"/>
            </a:pPr>
            <a:r>
              <a:rPr lang="en-US" dirty="0"/>
              <a:t>The Southwestern Region of the Forest Service is committed to serving both rural and urban communities and to bridging their broad range of interests, which includes a reliance (even if unconscious) on the ecosystem services (air, water, soils) generated by public lands. </a:t>
            </a:r>
          </a:p>
          <a:p>
            <a:pPr marL="285750" indent="-285750">
              <a:buFont typeface="Arial"/>
              <a:buChar char="•"/>
            </a:pPr>
            <a:r>
              <a:rPr lang="en-US" dirty="0"/>
              <a:t>In particular, the US Forest Service is attentive to benefitting traditionally disadvantaged and underserved communities wherever possible, especially those at greater risk of ecological changes and lacking adaptive capacity.</a:t>
            </a:r>
          </a:p>
          <a:p>
            <a:endParaRPr lang="en-US" dirty="0">
              <a:cs typeface="Calibri"/>
            </a:endParaRPr>
          </a:p>
          <a:p>
            <a:r>
              <a:rPr lang="en-US" b="1" dirty="0">
                <a:cs typeface="Calibri"/>
              </a:rPr>
              <a:t>Partners: [this one should be obvious, assuming most partners work in a particular area of the region – so give whatever examples make sense for the partner(s) you are addressing]</a:t>
            </a:r>
          </a:p>
        </p:txBody>
      </p:sp>
      <p:sp>
        <p:nvSpPr>
          <p:cNvPr id="4" name="Slide Number Placeholder 3"/>
          <p:cNvSpPr>
            <a:spLocks noGrp="1"/>
          </p:cNvSpPr>
          <p:nvPr>
            <p:ph type="sldNum" sz="quarter" idx="5"/>
          </p:nvPr>
        </p:nvSpPr>
        <p:spPr/>
        <p:txBody>
          <a:bodyPr/>
          <a:lstStyle/>
          <a:p>
            <a:fld id="{63AFF542-DF8B-4228-ABA4-50E4BB4BFD2B}" type="slidenum">
              <a:rPr lang="en-US" smtClean="0"/>
              <a:t>16</a:t>
            </a:fld>
            <a:endParaRPr lang="en-US"/>
          </a:p>
        </p:txBody>
      </p:sp>
    </p:spTree>
    <p:extLst>
      <p:ext uri="{BB962C8B-B14F-4D97-AF65-F5344CB8AC3E}">
        <p14:creationId xmlns:p14="http://schemas.microsoft.com/office/powerpoint/2010/main" val="923047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Prosperity </a:t>
            </a:r>
          </a:p>
          <a:p>
            <a:pPr marL="285750" indent="-285750">
              <a:buFont typeface="Arial"/>
              <a:buChar char="•"/>
            </a:pPr>
            <a:r>
              <a:rPr lang="en-US" u="sng" dirty="0"/>
              <a:t>Region 3’s resources contribute to the nation’s quality of life.</a:t>
            </a:r>
            <a:endParaRPr lang="en-US" dirty="0"/>
          </a:p>
          <a:p>
            <a:pPr marL="285750" indent="-285750">
              <a:buFont typeface="Arial"/>
              <a:buChar char="•"/>
            </a:pPr>
            <a:r>
              <a:rPr lang="en-US" dirty="0"/>
              <a:t>This area of focus is critical to increase public understanding of the Forest Service’s multiple use mandate, the resulting decisions and actions, and the opportunities for innovation that reduce the impacts from these uses.</a:t>
            </a:r>
            <a:endParaRPr lang="en-US" dirty="0">
              <a:cs typeface="Calibri"/>
            </a:endParaRPr>
          </a:p>
          <a:p>
            <a:pPr marL="285750" indent="-285750">
              <a:buFont typeface="Arial"/>
              <a:buChar char="•"/>
            </a:pPr>
            <a:r>
              <a:rPr lang="en-US" dirty="0"/>
              <a:t>This focus area daylights the big resource contributions the Region is expected to make for the benefit of the nation. This is major work that may be controversial or invisible to much of the public, but that is required, both in terms of the agency’s mandate and in terms of supporting the country.  </a:t>
            </a:r>
            <a:endParaRPr lang="en-US" dirty="0">
              <a:cs typeface="Calibri"/>
            </a:endParaRPr>
          </a:p>
          <a:p>
            <a:pPr marL="285750" indent="-285750">
              <a:buFont typeface="Arial"/>
              <a:buChar char="•"/>
            </a:pPr>
            <a:r>
              <a:rPr lang="en-US" dirty="0"/>
              <a:t>For instance, issuing special use permits for mining, energy development or tele-communications is time-intensive and often contentious, but all these activities are required by the Forest Service’s authorizing legislation and demanded by our current rate of consumption. </a:t>
            </a:r>
            <a:endParaRPr lang="en-US" dirty="0">
              <a:cs typeface="Calibri"/>
            </a:endParaRPr>
          </a:p>
          <a:p>
            <a:endParaRPr lang="en-US" b="1" dirty="0">
              <a:cs typeface="Calibri"/>
            </a:endParaRPr>
          </a:p>
          <a:p>
            <a:r>
              <a:rPr lang="en-US" b="1" dirty="0">
                <a:cs typeface="Calibri"/>
              </a:rPr>
              <a:t>Partners: It’s important to remember that this region of the Forest Service is expected to make a broader contribution to the country – that contribution is specific to this area. For example, our wood supply is quite different from that of other regions. In addition to resources, this Region also provides iconic landscapes and species such as the Saguaro cactus that are part of the American experience.</a:t>
            </a:r>
          </a:p>
        </p:txBody>
      </p:sp>
      <p:sp>
        <p:nvSpPr>
          <p:cNvPr id="4" name="Slide Number Placeholder 3"/>
          <p:cNvSpPr>
            <a:spLocks noGrp="1"/>
          </p:cNvSpPr>
          <p:nvPr>
            <p:ph type="sldNum" sz="quarter" idx="5"/>
          </p:nvPr>
        </p:nvSpPr>
        <p:spPr/>
        <p:txBody>
          <a:bodyPr/>
          <a:lstStyle/>
          <a:p>
            <a:fld id="{63AFF542-DF8B-4228-ABA4-50E4BB4BFD2B}" type="slidenum">
              <a:rPr lang="en-US" smtClean="0"/>
              <a:t>17</a:t>
            </a:fld>
            <a:endParaRPr lang="en-US"/>
          </a:p>
        </p:txBody>
      </p:sp>
    </p:spTree>
    <p:extLst>
      <p:ext uri="{BB962C8B-B14F-4D97-AF65-F5344CB8AC3E}">
        <p14:creationId xmlns:p14="http://schemas.microsoft.com/office/powerpoint/2010/main" val="1666105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International Ecological Connection </a:t>
            </a:r>
          </a:p>
          <a:p>
            <a:pPr marL="285750" indent="-285750">
              <a:buFont typeface="Arial"/>
              <a:buChar char="•"/>
            </a:pPr>
            <a:r>
              <a:rPr lang="en-US" u="sng" dirty="0"/>
              <a:t>R3’s landscapes advance the health of globally connected ecosystems.</a:t>
            </a:r>
            <a:endParaRPr lang="en-US" dirty="0"/>
          </a:p>
          <a:p>
            <a:pPr marL="285750" indent="-285750">
              <a:buFont typeface="Arial"/>
              <a:buChar char="•"/>
            </a:pPr>
            <a:r>
              <a:rPr lang="en-US" dirty="0"/>
              <a:t>The scale of ecological change now is global, so to meaningfully respond to the effects of climate change, we must work across international boundaries with approaches tuned to this scale.</a:t>
            </a:r>
            <a:endParaRPr lang="en-US" dirty="0">
              <a:cs typeface="Calibri"/>
            </a:endParaRPr>
          </a:p>
          <a:p>
            <a:pPr marL="285750" indent="-285750">
              <a:buFont typeface="Arial"/>
              <a:buChar char="•"/>
            </a:pPr>
            <a:r>
              <a:rPr lang="en-US" dirty="0"/>
              <a:t>This focus area provides for work at the larger ecological scale demanded by climate change and its impacts (e.g., migration corridors, waterways, and contiguous soils), as well as for partnering with others at this scale.</a:t>
            </a:r>
            <a:endParaRPr lang="en-US" dirty="0">
              <a:cs typeface="Calibri"/>
            </a:endParaRPr>
          </a:p>
          <a:p>
            <a:pPr marL="285750" indent="-285750">
              <a:buFont typeface="Arial"/>
              <a:buChar char="•"/>
            </a:pPr>
            <a:r>
              <a:rPr lang="en-US" dirty="0"/>
              <a:t>The Sonoran Desert and our </a:t>
            </a:r>
            <a:r>
              <a:rPr lang="en-US" dirty="0" err="1"/>
              <a:t>Madrean</a:t>
            </a:r>
            <a:r>
              <a:rPr lang="en-US" dirty="0"/>
              <a:t> Pine-Oak Woodlands are examples of important and treasured ecosystems that span international borders, as watersheds are examples of vital resources that cross boundaries with Tribes, Pueblos, land grant communities and acequias.</a:t>
            </a:r>
            <a:endParaRPr lang="en-US" dirty="0">
              <a:cs typeface="Calibri"/>
            </a:endParaRPr>
          </a:p>
          <a:p>
            <a:pPr marL="285750" indent="-285750">
              <a:buFont typeface="Arial"/>
              <a:buChar char="•"/>
            </a:pPr>
            <a:r>
              <a:rPr lang="en-US" dirty="0"/>
              <a:t>An added benefit of this focus area is an expanded mindset for the Region in how we engage the vital sovereign entities of the southwest with whom we share land stewardship responsibility, no matter in which focus area the work falls.</a:t>
            </a:r>
          </a:p>
          <a:p>
            <a:endParaRPr lang="en-US" dirty="0">
              <a:cs typeface="Calibri"/>
            </a:endParaRPr>
          </a:p>
          <a:p>
            <a:endParaRPr lang="en-US" dirty="0">
              <a:cs typeface="Calibri"/>
            </a:endParaRPr>
          </a:p>
          <a:p>
            <a:r>
              <a:rPr lang="en-US" b="1" dirty="0">
                <a:cs typeface="Calibri"/>
              </a:rPr>
              <a:t>Partners: we can tend to forget that the globe is one large system that ebbs and flows, but our waterways and winds remind us that what we do here affects over there. This means we must focus on cross-border work to ensure that this vital movement of the environment is not impeded unnecessarily.</a:t>
            </a:r>
          </a:p>
        </p:txBody>
      </p:sp>
      <p:sp>
        <p:nvSpPr>
          <p:cNvPr id="4" name="Slide Number Placeholder 3"/>
          <p:cNvSpPr>
            <a:spLocks noGrp="1"/>
          </p:cNvSpPr>
          <p:nvPr>
            <p:ph type="sldNum" sz="quarter" idx="5"/>
          </p:nvPr>
        </p:nvSpPr>
        <p:spPr/>
        <p:txBody>
          <a:bodyPr/>
          <a:lstStyle/>
          <a:p>
            <a:fld id="{63AFF542-DF8B-4228-ABA4-50E4BB4BFD2B}" type="slidenum">
              <a:rPr lang="en-US" smtClean="0"/>
              <a:t>18</a:t>
            </a:fld>
            <a:endParaRPr lang="en-US"/>
          </a:p>
        </p:txBody>
      </p:sp>
    </p:spTree>
    <p:extLst>
      <p:ext uri="{BB962C8B-B14F-4D97-AF65-F5344CB8AC3E}">
        <p14:creationId xmlns:p14="http://schemas.microsoft.com/office/powerpoint/2010/main" val="1817365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00"/>
                </a:highlight>
              </a:rPr>
              <a:t>[RRC: Suggest adding the yellow highlight or delete this slide.]</a:t>
            </a:r>
          </a:p>
        </p:txBody>
      </p:sp>
      <p:sp>
        <p:nvSpPr>
          <p:cNvPr id="4" name="Slide Number Placeholder 3"/>
          <p:cNvSpPr>
            <a:spLocks noGrp="1"/>
          </p:cNvSpPr>
          <p:nvPr>
            <p:ph type="sldNum" sz="quarter" idx="5"/>
          </p:nvPr>
        </p:nvSpPr>
        <p:spPr/>
        <p:txBody>
          <a:bodyPr/>
          <a:lstStyle/>
          <a:p>
            <a:fld id="{63AFF542-DF8B-4228-ABA4-50E4BB4BFD2B}" type="slidenum">
              <a:rPr lang="en-US" smtClean="0"/>
              <a:t>19</a:t>
            </a:fld>
            <a:endParaRPr lang="en-US"/>
          </a:p>
        </p:txBody>
      </p:sp>
    </p:spTree>
    <p:extLst>
      <p:ext uri="{BB962C8B-B14F-4D97-AF65-F5344CB8AC3E}">
        <p14:creationId xmlns:p14="http://schemas.microsoft.com/office/powerpoint/2010/main" val="304198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Objectives and Outcomes </a:t>
            </a:r>
          </a:p>
          <a:p>
            <a:pPr marL="171450" indent="-171450">
              <a:buFont typeface="Arial"/>
              <a:buChar char="•"/>
            </a:pPr>
            <a:r>
              <a:rPr lang="en-US" dirty="0"/>
              <a:t>Within each of these focus areas are 21 objectives and outcomes that reflect the role and priorities of the Region. While 21 outcomes may appear to add to an already full plate of activities, in fact, </a:t>
            </a:r>
            <a:r>
              <a:rPr lang="en-US" b="1" dirty="0"/>
              <a:t>these outcomes provide clear direction and focus for already ongoing work</a:t>
            </a:r>
            <a:r>
              <a:rPr lang="en-US" dirty="0"/>
              <a:t>, so that major achievements may be accomplished collectively.</a:t>
            </a:r>
            <a:endParaRPr lang="en-US" dirty="0">
              <a:cs typeface="Calibri"/>
            </a:endParaRPr>
          </a:p>
          <a:p>
            <a:pPr marL="171450" indent="-171450">
              <a:buFont typeface="Arial"/>
              <a:buChar char="•"/>
            </a:pPr>
            <a:r>
              <a:rPr lang="en-US" b="1" dirty="0"/>
              <a:t>Mission:</a:t>
            </a:r>
            <a:r>
              <a:rPr lang="en-US" dirty="0"/>
              <a:t> The work that we do that the public sees and expects.</a:t>
            </a:r>
            <a:endParaRPr lang="en-US" dirty="0">
              <a:cs typeface="Calibri"/>
            </a:endParaRPr>
          </a:p>
          <a:p>
            <a:pPr marL="171450" indent="-171450">
              <a:buFont typeface="Arial"/>
              <a:buChar char="•"/>
            </a:pPr>
            <a:r>
              <a:rPr lang="en-US" b="1" dirty="0"/>
              <a:t>Objective:</a:t>
            </a:r>
            <a:r>
              <a:rPr lang="en-US" dirty="0"/>
              <a:t> Longer term (10-20 years)</a:t>
            </a:r>
            <a:endParaRPr lang="en-US" dirty="0">
              <a:cs typeface="Calibri"/>
            </a:endParaRPr>
          </a:p>
          <a:p>
            <a:pPr marL="171450" indent="-171450">
              <a:buFont typeface="Arial"/>
              <a:buChar char="•"/>
            </a:pPr>
            <a:r>
              <a:rPr lang="en-US" b="1" dirty="0"/>
              <a:t>Outcome:</a:t>
            </a:r>
            <a:r>
              <a:rPr lang="en-US" dirty="0"/>
              <a:t> Shorter term (3-5 years)</a:t>
            </a:r>
            <a:endParaRPr lang="en-US" dirty="0">
              <a:cs typeface="Calibri"/>
            </a:endParaRPr>
          </a:p>
          <a:p>
            <a:pPr marL="171450" indent="-171450">
              <a:buFont typeface="Arial"/>
              <a:buChar char="•"/>
            </a:pPr>
            <a:r>
              <a:rPr lang="en-US" dirty="0"/>
              <a:t>Our workforce needs to experience accomplishing something – so we set very specific, achievable outcomes.</a:t>
            </a:r>
          </a:p>
          <a:p>
            <a:pPr marL="171450" indent="-171450">
              <a:buFont typeface="Arial"/>
              <a:buChar char="•"/>
            </a:pPr>
            <a:r>
              <a:rPr lang="en-US" dirty="0"/>
              <a:t>We can achieve these outcomes in 3-5 years as a Region. This will give us all a sense of accomplishment and purpose.</a:t>
            </a:r>
          </a:p>
          <a:p>
            <a:pPr marL="171450" indent="-171450">
              <a:buFont typeface="Arial"/>
              <a:buChar char="•"/>
            </a:pPr>
            <a:r>
              <a:rPr lang="en-US" dirty="0"/>
              <a:t>These are not meant to be one and done. As we accomplish outcomes, we will add the next set and keep moving toward achieving the longer-term Objectives.</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20</a:t>
            </a:fld>
            <a:endParaRPr lang="en-US"/>
          </a:p>
        </p:txBody>
      </p:sp>
    </p:spTree>
    <p:extLst>
      <p:ext uri="{BB962C8B-B14F-4D97-AF65-F5344CB8AC3E}">
        <p14:creationId xmlns:p14="http://schemas.microsoft.com/office/powerpoint/2010/main" val="96187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 Regional Strategic Plan? </a:t>
            </a:r>
          </a:p>
          <a:p>
            <a:pPr marL="285750" indent="-285750">
              <a:buFont typeface="Arial"/>
              <a:buChar char="•"/>
            </a:pPr>
            <a:r>
              <a:rPr lang="en-US" b="1" dirty="0"/>
              <a:t>The Forest Service strategic plan</a:t>
            </a:r>
            <a:r>
              <a:rPr lang="en-US" dirty="0"/>
              <a:t> provides broad direction, the Regional plan is more specific, based on our circumstances.</a:t>
            </a:r>
            <a:endParaRPr lang="en-US" dirty="0">
              <a:cs typeface="Calibri"/>
            </a:endParaRPr>
          </a:p>
          <a:p>
            <a:pPr marL="285750" indent="-285750">
              <a:buFont typeface="Arial"/>
              <a:buChar char="•"/>
            </a:pPr>
            <a:r>
              <a:rPr lang="en-US" b="1" dirty="0"/>
              <a:t>The Regional strategic plan:</a:t>
            </a:r>
            <a:endParaRPr lang="en-US" dirty="0"/>
          </a:p>
          <a:p>
            <a:pPr marL="285750" lvl="1" indent="-285750">
              <a:buFont typeface="Arial"/>
              <a:buChar char="•"/>
            </a:pPr>
            <a:r>
              <a:rPr lang="en-US" dirty="0"/>
              <a:t>Aids the Region in focusing work on the most critical issues within budget constraints.</a:t>
            </a:r>
            <a:endParaRPr lang="en-US" dirty="0">
              <a:cs typeface="Calibri"/>
            </a:endParaRPr>
          </a:p>
          <a:p>
            <a:pPr marL="285750" lvl="1" indent="-285750">
              <a:buFont typeface="Arial"/>
              <a:buChar char="•"/>
            </a:pPr>
            <a:r>
              <a:rPr lang="en-US" dirty="0"/>
              <a:t>Relieves workforce overwhelm.</a:t>
            </a:r>
            <a:endParaRPr lang="en-US" dirty="0">
              <a:cs typeface="Calibri"/>
            </a:endParaRPr>
          </a:p>
          <a:p>
            <a:pPr marL="285750" lvl="1" indent="-285750">
              <a:buFont typeface="Arial"/>
              <a:buChar char="•"/>
            </a:pPr>
            <a:r>
              <a:rPr lang="en-US" dirty="0"/>
              <a:t>Supports USDA and Forest Service plans.</a:t>
            </a:r>
            <a:endParaRPr lang="en-US" dirty="0">
              <a:cs typeface="Calibri"/>
            </a:endParaRPr>
          </a:p>
          <a:p>
            <a:pPr marL="285750" lvl="1" indent="-285750">
              <a:buFont typeface="Arial"/>
              <a:buChar char="•"/>
            </a:pPr>
            <a:r>
              <a:rPr lang="en-US" dirty="0"/>
              <a:t>Supports the RLT in advancing its </a:t>
            </a:r>
            <a:r>
              <a:rPr lang="en-US" i="1" dirty="0"/>
              <a:t>strategic</a:t>
            </a:r>
            <a:r>
              <a:rPr lang="en-US" dirty="0"/>
              <a:t> capability to </a:t>
            </a:r>
            <a:r>
              <a:rPr lang="en-US" i="1" dirty="0"/>
              <a:t>collaboratively</a:t>
            </a:r>
            <a:r>
              <a:rPr lang="en-US" dirty="0"/>
              <a:t> lead the Southwestern Region.</a:t>
            </a:r>
            <a:endParaRPr lang="en-US" dirty="0">
              <a:cs typeface="Calibri"/>
            </a:endParaRPr>
          </a:p>
          <a:p>
            <a:endParaRPr lang="en-US" dirty="0">
              <a:cs typeface="Calibri"/>
            </a:endParaRPr>
          </a:p>
          <a:p>
            <a:r>
              <a:rPr lang="en-US" b="1" dirty="0">
                <a:cs typeface="Calibri"/>
              </a:rPr>
              <a:t>Partners: Although many of our partnerships are specific to a Forest or District, the Region realizes that with a bigger picture, we can be more efficient and effective in our work with others – whether this means sharing resources across Forest units, pursuing more efficient contracting vehicles, or engaging broader stakeholder groups in planning and decisions. The Strategic Plan enables leadership to ID priority areas, common issues, and shared Partner benefit.</a:t>
            </a:r>
          </a:p>
        </p:txBody>
      </p:sp>
      <p:sp>
        <p:nvSpPr>
          <p:cNvPr id="4" name="Slide Number Placeholder 3"/>
          <p:cNvSpPr>
            <a:spLocks noGrp="1"/>
          </p:cNvSpPr>
          <p:nvPr>
            <p:ph type="sldNum" sz="quarter" idx="5"/>
          </p:nvPr>
        </p:nvSpPr>
        <p:spPr/>
        <p:txBody>
          <a:bodyPr/>
          <a:lstStyle/>
          <a:p>
            <a:fld id="{63AFF542-DF8B-4228-ABA4-50E4BB4BFD2B}" type="slidenum">
              <a:rPr lang="en-US" smtClean="0"/>
              <a:t>3</a:t>
            </a:fld>
            <a:endParaRPr lang="en-US"/>
          </a:p>
        </p:txBody>
      </p:sp>
    </p:spTree>
    <p:extLst>
      <p:ext uri="{BB962C8B-B14F-4D97-AF65-F5344CB8AC3E}">
        <p14:creationId xmlns:p14="http://schemas.microsoft.com/office/powerpoint/2010/main" val="1386399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u="sng" dirty="0"/>
              <a:t>Example from the Regional Vitality focus area:</a:t>
            </a:r>
            <a:endParaRPr lang="en-US" dirty="0"/>
          </a:p>
          <a:p>
            <a:pPr marL="285750" lvl="1" indent="-285750">
              <a:buFont typeface="Arial"/>
              <a:buChar char="•"/>
            </a:pPr>
            <a:r>
              <a:rPr lang="en-US" dirty="0"/>
              <a:t>Objective I. 1:  Ecosystem structure fosters disturbance processes that play their ecological role by 2042.</a:t>
            </a:r>
          </a:p>
          <a:p>
            <a:pPr marL="285750" lvl="2" indent="-285750">
              <a:buFont typeface="Arial"/>
              <a:buChar char="•"/>
            </a:pPr>
            <a:r>
              <a:rPr lang="en-US" dirty="0"/>
              <a:t>Outcome A (5 years):</a:t>
            </a:r>
          </a:p>
          <a:p>
            <a:pPr marL="285750" lvl="3" indent="-285750">
              <a:buFont typeface="Arial"/>
              <a:buChar char="•"/>
            </a:pPr>
            <a:r>
              <a:rPr lang="en-US" dirty="0"/>
              <a:t>Forest structure in priority </a:t>
            </a:r>
            <a:r>
              <a:rPr lang="en-US" dirty="0" err="1"/>
              <a:t>firesheds</a:t>
            </a:r>
            <a:r>
              <a:rPr lang="en-US" dirty="0"/>
              <a:t> is such that fire behavior is within its desired regime.</a:t>
            </a:r>
          </a:p>
          <a:p>
            <a:pPr marL="285750" lvl="3" indent="-285750">
              <a:buFont typeface="Arial"/>
              <a:buChar char="•"/>
            </a:pPr>
            <a:r>
              <a:rPr lang="en-US" i="1" dirty="0"/>
              <a:t>Explanation: the intent here is that the Region will identify its priority </a:t>
            </a:r>
            <a:r>
              <a:rPr lang="en-US" i="1" dirty="0" err="1"/>
              <a:t>firesheds</a:t>
            </a:r>
            <a:r>
              <a:rPr lang="en-US" i="1" dirty="0"/>
              <a:t> from existing data sources – including work with States, partners and others, and this will narrow the outcome sufficiently to accomplish it. Also, forest structure will determine appropriate fire regime.</a:t>
            </a:r>
            <a:endParaRPr lang="en-US" dirty="0"/>
          </a:p>
          <a:p>
            <a:pPr marL="285750" lvl="2" indent="-285750">
              <a:buFont typeface="Arial"/>
              <a:buChar char="•"/>
            </a:pPr>
            <a:r>
              <a:rPr lang="en-US" dirty="0"/>
              <a:t>Outcome B (3 </a:t>
            </a:r>
            <a:r>
              <a:rPr lang="en-US" dirty="0" err="1"/>
              <a:t>yrs</a:t>
            </a:r>
            <a:r>
              <a:rPr lang="en-US" dirty="0"/>
              <a:t>): Naturally intact desert areas are free from invasive grasses such that </a:t>
            </a:r>
            <a:r>
              <a:rPr lang="en-US" i="1" dirty="0"/>
              <a:t>fire does not spread.</a:t>
            </a:r>
            <a:endParaRPr lang="en-US" dirty="0"/>
          </a:p>
          <a:p>
            <a:pPr marL="285750" lvl="2" indent="-285750">
              <a:buFont typeface="Arial"/>
              <a:buChar char="•"/>
            </a:pPr>
            <a:r>
              <a:rPr lang="en-US" i="1" dirty="0"/>
              <a:t>Explanation: the fragility of deserts and their threat from fire carried by invasive grasses is the core of this outcome. Identification of naturally intact desert areas is a requirement of this outcome.</a:t>
            </a:r>
            <a:endParaRPr lang="en-US" dirty="0"/>
          </a:p>
          <a:p>
            <a:endParaRPr lang="en-US" dirty="0">
              <a:cs typeface="Calibri"/>
            </a:endParaRPr>
          </a:p>
          <a:p>
            <a:r>
              <a:rPr lang="en-US" b="1" dirty="0">
                <a:cs typeface="Calibri"/>
              </a:rPr>
              <a:t>Partners: [Add in Mission Obj/Outcome examples that are relevant to them. Replace the ones currently in the PPT, if appropriate to the Partners. – then explain the Objective (10-20 </a:t>
            </a:r>
            <a:r>
              <a:rPr lang="en-US" b="1" dirty="0" err="1">
                <a:cs typeface="Calibri"/>
              </a:rPr>
              <a:t>yrs</a:t>
            </a:r>
            <a:r>
              <a:rPr lang="en-US" b="1" dirty="0">
                <a:cs typeface="Calibri"/>
              </a:rPr>
              <a:t>) and the Outcome (3-5 years) as they related to the Partner.]</a:t>
            </a:r>
          </a:p>
        </p:txBody>
      </p:sp>
      <p:sp>
        <p:nvSpPr>
          <p:cNvPr id="4" name="Slide Number Placeholder 3"/>
          <p:cNvSpPr>
            <a:spLocks noGrp="1"/>
          </p:cNvSpPr>
          <p:nvPr>
            <p:ph type="sldNum" sz="quarter" idx="5"/>
          </p:nvPr>
        </p:nvSpPr>
        <p:spPr/>
        <p:txBody>
          <a:bodyPr/>
          <a:lstStyle/>
          <a:p>
            <a:fld id="{63AFF542-DF8B-4228-ABA4-50E4BB4BFD2B}" type="slidenum">
              <a:rPr lang="en-US" smtClean="0"/>
              <a:t>21</a:t>
            </a:fld>
            <a:endParaRPr lang="en-US"/>
          </a:p>
        </p:txBody>
      </p:sp>
    </p:spTree>
    <p:extLst>
      <p:ext uri="{BB962C8B-B14F-4D97-AF65-F5344CB8AC3E}">
        <p14:creationId xmlns:p14="http://schemas.microsoft.com/office/powerpoint/2010/main" val="2993155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u="sng" dirty="0"/>
              <a:t>Example from the National Prosperity focus area:</a:t>
            </a:r>
            <a:endParaRPr lang="en-US" dirty="0"/>
          </a:p>
          <a:p>
            <a:pPr marL="285750" lvl="1" indent="-285750">
              <a:buFont typeface="Arial"/>
              <a:buChar char="•"/>
            </a:pPr>
            <a:r>
              <a:rPr lang="en-US" dirty="0"/>
              <a:t>Objective II. 2: The Region’s wood supply is an established choice in the marketplace by 2035.</a:t>
            </a:r>
          </a:p>
          <a:p>
            <a:pPr marL="285750" lvl="2" indent="-285750">
              <a:buFont typeface="Arial"/>
              <a:buChar char="•"/>
            </a:pPr>
            <a:r>
              <a:rPr lang="en-US" dirty="0"/>
              <a:t>Outcome B (5 years): The Region’s wood products advance emerging markets for underutilized material.</a:t>
            </a:r>
          </a:p>
          <a:p>
            <a:pPr marL="285750" lvl="2" indent="-285750">
              <a:buFont typeface="Arial"/>
              <a:buChar char="•"/>
            </a:pPr>
            <a:r>
              <a:rPr lang="en-US" i="1" dirty="0"/>
              <a:t>Explanation: Given the region’s aridity, our wood supply is smaller and of lesser value in the current marketplace; this outcome is about connecting with and supporting innovation that leads to new markets for products that utilize our supply.</a:t>
            </a:r>
            <a:endParaRPr lang="en-US"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Partners: [Add in Mission Obj/Outcome examples that are relevant to them. Replace the ones currently in the PPT, if appropriate to the Partners. – then explain the Objective (10-20 </a:t>
            </a:r>
            <a:r>
              <a:rPr lang="en-US" b="1" dirty="0" err="1">
                <a:cs typeface="Calibri"/>
              </a:rPr>
              <a:t>yrs</a:t>
            </a:r>
            <a:r>
              <a:rPr lang="en-US" b="1" dirty="0">
                <a:cs typeface="Calibri"/>
              </a:rPr>
              <a:t>) and the Outcome (3-5 years) as they related to the Partner.]</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22</a:t>
            </a:fld>
            <a:endParaRPr lang="en-US"/>
          </a:p>
        </p:txBody>
      </p:sp>
    </p:spTree>
    <p:extLst>
      <p:ext uri="{BB962C8B-B14F-4D97-AF65-F5344CB8AC3E}">
        <p14:creationId xmlns:p14="http://schemas.microsoft.com/office/powerpoint/2010/main" val="2518995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u="sng" dirty="0"/>
              <a:t>Example from the International Ecological Connection focus area:</a:t>
            </a:r>
            <a:r>
              <a:rPr lang="en-US" dirty="0"/>
              <a:t> </a:t>
            </a:r>
          </a:p>
          <a:p>
            <a:pPr marL="285750" lvl="1" indent="-285750">
              <a:buFont typeface="Arial"/>
              <a:buChar char="•"/>
            </a:pPr>
            <a:r>
              <a:rPr lang="en-US" dirty="0"/>
              <a:t>Objective III. 4: Aquatic habitats that function as corridors and refugia for biodiversity thrive by 2042.</a:t>
            </a:r>
          </a:p>
          <a:p>
            <a:pPr marL="285750" lvl="2" indent="-285750">
              <a:buFont typeface="Arial"/>
              <a:buChar char="•"/>
            </a:pPr>
            <a:r>
              <a:rPr lang="en-US" dirty="0"/>
              <a:t>Outcome E (5 years): Unintended physical barriers to aquatic threatened and endangered species movement and dispersal are modified to allow passage.</a:t>
            </a:r>
          </a:p>
          <a:p>
            <a:pPr marL="285750" lvl="2" indent="-285750">
              <a:buFont typeface="Arial"/>
              <a:buChar char="•"/>
            </a:pPr>
            <a:r>
              <a:rPr lang="en-US" i="1" dirty="0"/>
              <a:t>Explanation: some physical barriers to species dispersal and migration are intentional, however, the focus of this outcome is on identifying and removing Forest Service-caused infrastructure that undesirably prevents aquatic species passage.</a:t>
            </a:r>
            <a:endParaRPr lang="en-US"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Partners: [Add in Mission Obj/Outcome examples that are relevant to them. Replace the ones currently in the PPT, if appropriate to the Partners. – then explain the Objective (10-20 </a:t>
            </a:r>
            <a:r>
              <a:rPr lang="en-US" b="1" dirty="0" err="1">
                <a:cs typeface="Calibri"/>
              </a:rPr>
              <a:t>yrs</a:t>
            </a:r>
            <a:r>
              <a:rPr lang="en-US" b="1" dirty="0">
                <a:cs typeface="Calibri"/>
              </a:rPr>
              <a:t>) and the Outcome (3-5 years) as they related to the Partner.]</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23</a:t>
            </a:fld>
            <a:endParaRPr lang="en-US"/>
          </a:p>
        </p:txBody>
      </p:sp>
    </p:spTree>
    <p:extLst>
      <p:ext uri="{BB962C8B-B14F-4D97-AF65-F5344CB8AC3E}">
        <p14:creationId xmlns:p14="http://schemas.microsoft.com/office/powerpoint/2010/main" val="828472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Capacity </a:t>
            </a:r>
          </a:p>
          <a:p>
            <a:pPr marL="171450" indent="-171450">
              <a:buFont typeface="Arial"/>
              <a:buChar char="•"/>
            </a:pPr>
            <a:r>
              <a:rPr lang="en-US" dirty="0"/>
              <a:t>Capacity: The work that we do to achieve our mission goals that the public doesn’t generally see.</a:t>
            </a:r>
          </a:p>
          <a:p>
            <a:pPr marL="171450" indent="-171450">
              <a:buFont typeface="Arial"/>
              <a:buChar char="•"/>
            </a:pPr>
            <a:r>
              <a:rPr lang="en-US" dirty="0"/>
              <a:t>Capacity is a requisite to achieve strategic goals. This strategic plan considers the Region’s current capacity in </a:t>
            </a:r>
            <a:r>
              <a:rPr lang="en-US" b="1" dirty="0"/>
              <a:t>seven core areas</a:t>
            </a:r>
            <a:r>
              <a:rPr lang="en-US" dirty="0"/>
              <a:t>. </a:t>
            </a:r>
            <a:endParaRPr lang="en-US" dirty="0">
              <a:cs typeface="Calibri"/>
            </a:endParaRPr>
          </a:p>
          <a:p>
            <a:pPr marL="171450" indent="-171450">
              <a:buFont typeface="Arial"/>
              <a:buChar char="•"/>
            </a:pPr>
            <a:r>
              <a:rPr lang="en-US" dirty="0"/>
              <a:t>Capacity work is about building the region’s ability to accomplish mission outcomes. </a:t>
            </a:r>
            <a:r>
              <a:rPr lang="en-US" b="1" dirty="0"/>
              <a:t>Both capacity and mission work are vital to the success of the Region</a:t>
            </a:r>
            <a:r>
              <a:rPr lang="en-US" dirty="0"/>
              <a:t>, and it is leadership’s responsibility to ensure a sufficient balance between the two.</a:t>
            </a:r>
            <a:endParaRPr lang="en-US" dirty="0">
              <a:cs typeface="Calibri"/>
            </a:endParaRPr>
          </a:p>
          <a:p>
            <a:pPr marL="171450" indent="-171450">
              <a:buFont typeface="Arial"/>
              <a:buChar char="•"/>
            </a:pPr>
            <a:r>
              <a:rPr lang="en-US" dirty="0"/>
              <a:t>Normally, we think of capacity as being workforce and funding, but in this planning process, we looked at five other areas of our capacity that we, as a Region, have control over.</a:t>
            </a:r>
          </a:p>
          <a:p>
            <a:pPr marL="171450" indent="-171450">
              <a:buFont typeface="Arial"/>
              <a:buChar char="•"/>
            </a:pPr>
            <a:r>
              <a:rPr lang="en-US" dirty="0"/>
              <a:t>The seven core capacity areas are:</a:t>
            </a:r>
          </a:p>
          <a:p>
            <a:endParaRPr lang="en-US" dirty="0">
              <a:cs typeface="Calibri"/>
            </a:endParaRPr>
          </a:p>
          <a:p>
            <a:r>
              <a:rPr lang="en-US" b="1" dirty="0">
                <a:cs typeface="Calibri"/>
              </a:rPr>
              <a:t>Partners: RRC edited this slide for a Partner focus. Consider keeping one or two of slides below that dive deeper into each of the 7 capacity areas, if the Partners specifically support in that area.</a:t>
            </a:r>
          </a:p>
        </p:txBody>
      </p:sp>
      <p:sp>
        <p:nvSpPr>
          <p:cNvPr id="4" name="Slide Number Placeholder 3"/>
          <p:cNvSpPr>
            <a:spLocks noGrp="1"/>
          </p:cNvSpPr>
          <p:nvPr>
            <p:ph type="sldNum" sz="quarter" idx="5"/>
          </p:nvPr>
        </p:nvSpPr>
        <p:spPr/>
        <p:txBody>
          <a:bodyPr/>
          <a:lstStyle/>
          <a:p>
            <a:fld id="{63AFF542-DF8B-4228-ABA4-50E4BB4BFD2B}" type="slidenum">
              <a:rPr lang="en-US" smtClean="0"/>
              <a:t>24</a:t>
            </a:fld>
            <a:endParaRPr lang="en-US"/>
          </a:p>
        </p:txBody>
      </p:sp>
    </p:spTree>
    <p:extLst>
      <p:ext uri="{BB962C8B-B14F-4D97-AF65-F5344CB8AC3E}">
        <p14:creationId xmlns:p14="http://schemas.microsoft.com/office/powerpoint/2010/main" val="2553505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Workforce </a:t>
            </a:r>
          </a:p>
          <a:p>
            <a:pPr marL="171450" indent="-171450">
              <a:buFont typeface="Arial"/>
              <a:buChar char="•"/>
            </a:pPr>
            <a:r>
              <a:rPr lang="en-US" dirty="0"/>
              <a:t>Of all the areas of capacity, workforce is the Region’s most important and valued.</a:t>
            </a:r>
            <a:endParaRPr lang="en-US" dirty="0">
              <a:cs typeface="Calibri"/>
            </a:endParaRPr>
          </a:p>
          <a:p>
            <a:pPr marL="171450" indent="-171450">
              <a:buFont typeface="Arial"/>
              <a:buChar char="•"/>
            </a:pPr>
            <a:r>
              <a:rPr lang="en-US" dirty="0"/>
              <a:t>The people who work for the Region actualize each day the work ethic, the relationship with our communities, and the stewardship of the land that together make up the character of the Forest Service’s Southwestern Region. </a:t>
            </a:r>
            <a:endParaRPr lang="en-US" dirty="0">
              <a:cs typeface="Calibri"/>
            </a:endParaRPr>
          </a:p>
          <a:p>
            <a:pPr marL="171450" indent="-171450">
              <a:buFont typeface="Arial"/>
              <a:buChar char="•"/>
            </a:pPr>
            <a:r>
              <a:rPr lang="en-US" dirty="0"/>
              <a:t>This capacity area involves the many aspects of maintaining an optimal workforce in the Region, from recruitment and hiring to professional development, safety, morale, efficiency and so much more. </a:t>
            </a:r>
            <a:endParaRPr lang="en-US" dirty="0">
              <a:cs typeface="Calibri"/>
            </a:endParaRPr>
          </a:p>
          <a:p>
            <a:pPr marL="171450" indent="-171450">
              <a:buFont typeface="Arial"/>
              <a:buChar char="•"/>
            </a:pPr>
            <a:r>
              <a:rPr lang="en-US" dirty="0"/>
              <a:t>Not only do we think about workforce as those who are with us now, but also as an opportunity for others who will come, bringing rich experience from varied backgrounds. </a:t>
            </a:r>
            <a:endParaRPr lang="en-US" dirty="0">
              <a:cs typeface="Calibri"/>
            </a:endParaRPr>
          </a:p>
          <a:p>
            <a:pPr marL="171450" indent="-171450">
              <a:buFont typeface="Arial"/>
              <a:buChar char="•"/>
            </a:pPr>
            <a:r>
              <a:rPr lang="en-US" dirty="0"/>
              <a:t>The workforce capacity area is fundamental to our ability to accomplish everything in the Strategic Plan.</a:t>
            </a:r>
            <a:endParaRPr lang="en-US" dirty="0">
              <a:cs typeface="Calibri"/>
            </a:endParaRPr>
          </a:p>
          <a:p>
            <a:endParaRPr lang="en-US" b="1" dirty="0">
              <a:cs typeface="Calibri"/>
            </a:endParaRPr>
          </a:p>
          <a:p>
            <a:r>
              <a:rPr lang="en-US" b="1" dirty="0">
                <a:cs typeface="Calibri"/>
              </a:rPr>
              <a:t>Partners: DELETE UNLESS THE PARTNER ADDS TO THIS AREA – if the Partner does, then develop TPs specifically to address their contribution and how it could be expanded.</a:t>
            </a:r>
          </a:p>
        </p:txBody>
      </p:sp>
      <p:sp>
        <p:nvSpPr>
          <p:cNvPr id="4" name="Slide Number Placeholder 3"/>
          <p:cNvSpPr>
            <a:spLocks noGrp="1"/>
          </p:cNvSpPr>
          <p:nvPr>
            <p:ph type="sldNum" sz="quarter" idx="5"/>
          </p:nvPr>
        </p:nvSpPr>
        <p:spPr/>
        <p:txBody>
          <a:bodyPr/>
          <a:lstStyle/>
          <a:p>
            <a:fld id="{63AFF542-DF8B-4228-ABA4-50E4BB4BFD2B}" type="slidenum">
              <a:rPr lang="en-US" smtClean="0"/>
              <a:t>25</a:t>
            </a:fld>
            <a:endParaRPr lang="en-US"/>
          </a:p>
        </p:txBody>
      </p:sp>
    </p:spTree>
    <p:extLst>
      <p:ext uri="{BB962C8B-B14F-4D97-AF65-F5344CB8AC3E}">
        <p14:creationId xmlns:p14="http://schemas.microsoft.com/office/powerpoint/2010/main" val="4065557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Funding </a:t>
            </a:r>
          </a:p>
          <a:p>
            <a:pPr marL="285750" indent="-285750">
              <a:buFont typeface="Arial"/>
              <a:buChar char="•"/>
            </a:pPr>
            <a:r>
              <a:rPr lang="en-US" dirty="0"/>
              <a:t>Funding is a constantly shifting resource, necessitating a high level of agility to move with its ebbs and flows. </a:t>
            </a:r>
            <a:endParaRPr lang="en-US" dirty="0">
              <a:cs typeface="Calibri"/>
            </a:endParaRPr>
          </a:p>
          <a:p>
            <a:pPr marL="285750" indent="-285750">
              <a:buFont typeface="Arial"/>
              <a:buChar char="•"/>
            </a:pPr>
            <a:r>
              <a:rPr lang="en-US" dirty="0"/>
              <a:t>This capacity area covers the range of issues related to funding, including accounting, allocations, tracking and reporting. </a:t>
            </a:r>
            <a:endParaRPr lang="en-US" dirty="0">
              <a:cs typeface="Calibri"/>
            </a:endParaRPr>
          </a:p>
          <a:p>
            <a:pPr marL="285750" indent="-285750">
              <a:buFont typeface="Arial"/>
              <a:buChar char="•"/>
            </a:pPr>
            <a:r>
              <a:rPr lang="en-US" dirty="0"/>
              <a:t>This Strategic Plan was, in part, prompted by shifts in the Agency’s budgeting and accounting process and the Region’s desire to build a collective, long-term strategy to enable a nimbler stance in relation to shifts in funding opportunities.</a:t>
            </a:r>
            <a:endParaRPr lang="en-US" dirty="0">
              <a:cs typeface="Calibri"/>
            </a:endParaRPr>
          </a:p>
          <a:p>
            <a:endParaRPr lang="en-US" dirty="0">
              <a:cs typeface="Calibri"/>
            </a:endParaRPr>
          </a:p>
          <a:p>
            <a:endParaRPr lang="en-US" b="1" dirty="0">
              <a:cs typeface="Calibri"/>
            </a:endParaRPr>
          </a:p>
          <a:p>
            <a:r>
              <a:rPr lang="en-US" b="1" dirty="0">
                <a:cs typeface="Calibri"/>
              </a:rPr>
              <a:t>Partners: DELETE UNLESS THE PARTNER ADDS TO THIS AREA – if the Partner does, then develop TPs specifically to address their contribution and how it could be expanded.</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26</a:t>
            </a:fld>
            <a:endParaRPr lang="en-US"/>
          </a:p>
        </p:txBody>
      </p:sp>
    </p:spTree>
    <p:extLst>
      <p:ext uri="{BB962C8B-B14F-4D97-AF65-F5344CB8AC3E}">
        <p14:creationId xmlns:p14="http://schemas.microsoft.com/office/powerpoint/2010/main" val="3977000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Infrastructure </a:t>
            </a:r>
          </a:p>
          <a:p>
            <a:pPr marL="285750" indent="-285750">
              <a:buFont typeface="Arial"/>
              <a:buChar char="•"/>
            </a:pPr>
            <a:r>
              <a:rPr lang="en-US" dirty="0"/>
              <a:t>The Region’s infrastructure capacity area addresses all the physical assets of the Region that support its mission work. </a:t>
            </a:r>
            <a:endParaRPr lang="en-US" dirty="0">
              <a:cs typeface="Calibri"/>
            </a:endParaRPr>
          </a:p>
          <a:p>
            <a:pPr marL="285750" indent="-285750">
              <a:buFont typeface="Arial"/>
              <a:buChar char="•"/>
            </a:pPr>
            <a:r>
              <a:rPr lang="en-US" dirty="0"/>
              <a:t>This includes the overall land base, all facilities, roads and trails, and fleet, as well as the issues associated with maintaining and improving them. </a:t>
            </a:r>
            <a:endParaRPr lang="en-US" dirty="0">
              <a:cs typeface="Calibri"/>
            </a:endParaRPr>
          </a:p>
          <a:p>
            <a:pPr marL="285750" indent="-285750">
              <a:buFont typeface="Arial"/>
              <a:buChar char="•"/>
            </a:pPr>
            <a:r>
              <a:rPr lang="en-US" dirty="0"/>
              <a:t>This is distinguished from those assets that are for public use, which are addressed in the Mission Outcomes.</a:t>
            </a:r>
            <a:endParaRPr lang="en-US" dirty="0">
              <a:cs typeface="Calibri"/>
            </a:endParaRPr>
          </a:p>
          <a:p>
            <a:pPr marL="285750" indent="-285750">
              <a:buFont typeface="Arial"/>
              <a:buChar char="•"/>
            </a:pPr>
            <a:r>
              <a:rPr lang="en-US" dirty="0"/>
              <a:t>The Region’s physical assets are key to our ability not only to do our job but to fulfill our role, starting first and foremost with the Forests and Grasslands we steward.</a:t>
            </a:r>
            <a:endParaRPr lang="en-US" dirty="0">
              <a:cs typeface="Calibri"/>
            </a:endParaRPr>
          </a:p>
          <a:p>
            <a:endParaRPr lang="en-US" dirty="0">
              <a:cs typeface="Calibri"/>
            </a:endParaRPr>
          </a:p>
          <a:p>
            <a:endParaRPr lang="en-US" b="1" dirty="0">
              <a:cs typeface="Calibri"/>
            </a:endParaRPr>
          </a:p>
          <a:p>
            <a:r>
              <a:rPr lang="en-US" b="1" dirty="0">
                <a:cs typeface="Calibri"/>
              </a:rPr>
              <a:t>Partners: DELETE UNLESS THE PARTNER ADDS TO THIS AREA – if the Partner does, then develop TPs specifically to address their contribution and how it could be expanded.</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27</a:t>
            </a:fld>
            <a:endParaRPr lang="en-US"/>
          </a:p>
        </p:txBody>
      </p:sp>
    </p:spTree>
    <p:extLst>
      <p:ext uri="{BB962C8B-B14F-4D97-AF65-F5344CB8AC3E}">
        <p14:creationId xmlns:p14="http://schemas.microsoft.com/office/powerpoint/2010/main" val="461833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and information management </a:t>
            </a:r>
          </a:p>
          <a:p>
            <a:pPr marL="171450" indent="-171450">
              <a:buFont typeface="Arial"/>
              <a:buChar char="•"/>
            </a:pPr>
            <a:r>
              <a:rPr lang="en-US" dirty="0"/>
              <a:t>Technology is the most rapidly advancing of all the capacity areas, while being the most influential on workforce efficiency. </a:t>
            </a:r>
          </a:p>
          <a:p>
            <a:pPr marL="171450" indent="-171450">
              <a:buFont typeface="Arial"/>
              <a:buChar char="•"/>
            </a:pPr>
            <a:r>
              <a:rPr lang="en-US" dirty="0"/>
              <a:t>This capacity area covers broadly the technological needs and operations of the Region in field work and in office work that increase our overall productivity and efficiency. </a:t>
            </a:r>
          </a:p>
          <a:p>
            <a:pPr marL="171450" indent="-171450">
              <a:buFont typeface="Arial"/>
              <a:buChar char="•"/>
            </a:pPr>
            <a:r>
              <a:rPr lang="en-US" dirty="0"/>
              <a:t>Agility is key, as is our ability to continually learn to utilize the advancing capabilities available to us.</a:t>
            </a:r>
          </a:p>
          <a:p>
            <a:endParaRPr lang="en-US" dirty="0">
              <a:cs typeface="Calibri"/>
            </a:endParaRPr>
          </a:p>
          <a:p>
            <a:endParaRPr lang="en-US" b="1" dirty="0">
              <a:cs typeface="Calibri"/>
            </a:endParaRPr>
          </a:p>
          <a:p>
            <a:r>
              <a:rPr lang="en-US" b="1" dirty="0">
                <a:cs typeface="Calibri"/>
              </a:rPr>
              <a:t>Partners: DELETE UNLESS THE PARTNER ADDS TO THIS AREA – if the Partner does, then develop TPs specifically to address their contribution and how it could be expanded.</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28</a:t>
            </a:fld>
            <a:endParaRPr lang="en-US"/>
          </a:p>
        </p:txBody>
      </p:sp>
    </p:spTree>
    <p:extLst>
      <p:ext uri="{BB962C8B-B14F-4D97-AF65-F5344CB8AC3E}">
        <p14:creationId xmlns:p14="http://schemas.microsoft.com/office/powerpoint/2010/main" val="2930669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p>
          <a:p>
            <a:pPr marL="171450" indent="-171450">
              <a:buFont typeface="Arial"/>
              <a:buChar char="•"/>
            </a:pPr>
            <a:r>
              <a:rPr lang="en-US" dirty="0"/>
              <a:t>The public’s perception of our agency and Region is a key asset in advancing Mission Outcomes. </a:t>
            </a:r>
          </a:p>
          <a:p>
            <a:pPr marL="171450" indent="-171450">
              <a:buFont typeface="Arial"/>
              <a:buChar char="•"/>
            </a:pPr>
            <a:r>
              <a:rPr lang="en-US" dirty="0"/>
              <a:t>The image capacity area can be challenging since we are naturally attuned to how we think about our work and our organization. </a:t>
            </a:r>
          </a:p>
          <a:p>
            <a:pPr marL="171450" indent="-171450">
              <a:buFont typeface="Arial"/>
              <a:buChar char="•"/>
            </a:pPr>
            <a:r>
              <a:rPr lang="en-US" dirty="0"/>
              <a:t>Without public understanding and support, our work becomes that much more difficult.</a:t>
            </a:r>
          </a:p>
          <a:p>
            <a:pPr marL="171450" indent="-171450">
              <a:buFont typeface="Arial"/>
              <a:buChar char="•"/>
            </a:pPr>
            <a:r>
              <a:rPr lang="en-US" dirty="0"/>
              <a:t>The image capacity area asks us to consider what do people generally understand about the Region and its role and work, and how can we enrich that understanding to further our relationships and goals</a:t>
            </a:r>
          </a:p>
          <a:p>
            <a:endParaRPr lang="en-US" dirty="0">
              <a:cs typeface="Calibri"/>
            </a:endParaRPr>
          </a:p>
          <a:p>
            <a:endParaRPr lang="en-US" b="1" dirty="0">
              <a:cs typeface="Calibri"/>
            </a:endParaRPr>
          </a:p>
          <a:p>
            <a:r>
              <a:rPr lang="en-US" b="1" dirty="0">
                <a:cs typeface="Calibri"/>
              </a:rPr>
              <a:t>Partners: DELETE UNLESS THE PARTNER ADDS TO THIS AREA – if the Partner does, then develop TPs specifically to address their contribution and how it could be expanded.</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29</a:t>
            </a:fld>
            <a:endParaRPr lang="en-US"/>
          </a:p>
        </p:txBody>
      </p:sp>
    </p:spTree>
    <p:extLst>
      <p:ext uri="{BB962C8B-B14F-4D97-AF65-F5344CB8AC3E}">
        <p14:creationId xmlns:p14="http://schemas.microsoft.com/office/powerpoint/2010/main" val="1817128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Governance </a:t>
            </a:r>
          </a:p>
          <a:p>
            <a:pPr marL="171450" indent="-171450">
              <a:buFont typeface="Arial"/>
              <a:buChar char="•"/>
            </a:pPr>
            <a:r>
              <a:rPr lang="en-US" dirty="0"/>
              <a:t>Governance addresses the structure, workflows, charters, policies, plans, organizational charts that define the Region’s system of decision-making. </a:t>
            </a:r>
          </a:p>
          <a:p>
            <a:pPr marL="171450" indent="-171450">
              <a:buFont typeface="Arial"/>
              <a:buChar char="•"/>
            </a:pPr>
            <a:r>
              <a:rPr lang="en-US" dirty="0"/>
              <a:t>The product of governance is clear decisions that drive consequential action. </a:t>
            </a:r>
          </a:p>
          <a:p>
            <a:pPr marL="171450" indent="-171450">
              <a:buFont typeface="Arial"/>
              <a:buChar char="•"/>
            </a:pPr>
            <a:r>
              <a:rPr lang="en-US" dirty="0"/>
              <a:t>Clear governance promotes efficiency and productivity, and even more importantly, boosts morale and accountability. </a:t>
            </a:r>
          </a:p>
          <a:p>
            <a:pPr marL="171450" indent="-171450">
              <a:buFont typeface="Arial"/>
              <a:buChar char="•"/>
            </a:pPr>
            <a:r>
              <a:rPr lang="en-US" dirty="0"/>
              <a:t>The capacity area of governance is one of the least considered when it comes to building institutional capability but, surprisingly, can be a major contributor to it. </a:t>
            </a:r>
          </a:p>
          <a:p>
            <a:pPr marL="171450" indent="-171450">
              <a:buFont typeface="Arial"/>
              <a:buChar char="•"/>
            </a:pPr>
            <a:r>
              <a:rPr lang="en-US" dirty="0"/>
              <a:t>Governance that is consistent, transparent, and to which people are accountable, creates a community confident in its ability to perform well.</a:t>
            </a:r>
          </a:p>
          <a:p>
            <a:endParaRPr lang="en-US" dirty="0">
              <a:cs typeface="Calibri"/>
            </a:endParaRPr>
          </a:p>
          <a:p>
            <a:endParaRPr lang="en-US" dirty="0">
              <a:cs typeface="Calibri"/>
            </a:endParaRPr>
          </a:p>
          <a:p>
            <a:endParaRPr lang="en-US" b="1" dirty="0">
              <a:cs typeface="Calibri"/>
            </a:endParaRPr>
          </a:p>
          <a:p>
            <a:r>
              <a:rPr lang="en-US" b="1" dirty="0">
                <a:cs typeface="Calibri"/>
              </a:rPr>
              <a:t>Partners: DELETE UNLESS THE PARTNER ADDS TO THIS AREA – if the Partner does, then develop TPs specifically to address their contribution and how it could be expanded.</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30</a:t>
            </a:fld>
            <a:endParaRPr lang="en-US"/>
          </a:p>
        </p:txBody>
      </p:sp>
    </p:spTree>
    <p:extLst>
      <p:ext uri="{BB962C8B-B14F-4D97-AF65-F5344CB8AC3E}">
        <p14:creationId xmlns:p14="http://schemas.microsoft.com/office/powerpoint/2010/main" val="359000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Strategic Plan Benefits </a:t>
            </a:r>
          </a:p>
          <a:p>
            <a:pPr marL="171450" indent="-171450">
              <a:buFont typeface="Arial"/>
              <a:buChar char="•"/>
            </a:pPr>
            <a:r>
              <a:rPr lang="en-US" dirty="0"/>
              <a:t>Takes the long view (20 years)</a:t>
            </a:r>
            <a:endParaRPr lang="en-US" dirty="0">
              <a:cs typeface="Calibri"/>
            </a:endParaRPr>
          </a:p>
          <a:p>
            <a:pPr marL="171450" indent="-171450">
              <a:buFont typeface="Arial"/>
              <a:buChar char="•"/>
            </a:pPr>
            <a:r>
              <a:rPr lang="en-US" dirty="0"/>
              <a:t>Provides structure for ALL our work</a:t>
            </a:r>
            <a:endParaRPr lang="en-US" dirty="0">
              <a:cs typeface="Calibri"/>
            </a:endParaRPr>
          </a:p>
          <a:p>
            <a:pPr marL="628650" lvl="1" indent="-171450">
              <a:buFont typeface="Arial"/>
              <a:buChar char="•"/>
            </a:pPr>
            <a:r>
              <a:rPr lang="en-US" dirty="0"/>
              <a:t>Mission delivery work</a:t>
            </a:r>
            <a:endParaRPr lang="en-US" dirty="0">
              <a:cs typeface="Calibri"/>
            </a:endParaRPr>
          </a:p>
          <a:p>
            <a:pPr marL="628650" lvl="1" indent="-171450">
              <a:buFont typeface="Arial"/>
              <a:buChar char="•"/>
            </a:pPr>
            <a:r>
              <a:rPr lang="en-US" dirty="0"/>
              <a:t>Capacity building work</a:t>
            </a:r>
            <a:endParaRPr lang="en-US" dirty="0">
              <a:cs typeface="Calibri"/>
            </a:endParaRPr>
          </a:p>
          <a:p>
            <a:pPr marL="171450" indent="-171450">
              <a:buFont typeface="Arial"/>
              <a:buChar char="•"/>
            </a:pPr>
            <a:r>
              <a:rPr lang="en-US" dirty="0"/>
              <a:t>Establishes shared 3–5-year priorities</a:t>
            </a:r>
            <a:endParaRPr lang="en-US" dirty="0">
              <a:cs typeface="Calibri"/>
            </a:endParaRPr>
          </a:p>
          <a:p>
            <a:pPr marL="171450" indent="-171450">
              <a:buFont typeface="Arial"/>
              <a:buChar char="•"/>
            </a:pPr>
            <a:r>
              <a:rPr lang="en-US" dirty="0"/>
              <a:t>Is both durable and flexible</a:t>
            </a:r>
            <a:endParaRPr lang="en-US" dirty="0">
              <a:cs typeface="Calibri"/>
            </a:endParaRPr>
          </a:p>
          <a:p>
            <a:pPr marL="171450" indent="-171450">
              <a:buFont typeface="Arial"/>
              <a:buChar char="•"/>
            </a:pPr>
            <a:r>
              <a:rPr lang="en-US" b="1" dirty="0"/>
              <a:t>The development process:</a:t>
            </a:r>
            <a:endParaRPr lang="en-US" dirty="0"/>
          </a:p>
          <a:p>
            <a:pPr marL="628650" lvl="1" indent="-171450">
              <a:buFont typeface="Arial"/>
              <a:buChar char="•"/>
            </a:pPr>
            <a:r>
              <a:rPr lang="en-US" dirty="0"/>
              <a:t>The RLT began the planning process in Feb. 2021.</a:t>
            </a:r>
            <a:endParaRPr lang="en-US" dirty="0">
              <a:cs typeface="Calibri"/>
            </a:endParaRPr>
          </a:p>
          <a:p>
            <a:pPr marL="628650" lvl="1" indent="-171450">
              <a:buFont typeface="Arial"/>
              <a:buChar char="•"/>
            </a:pPr>
            <a:r>
              <a:rPr lang="en-US" dirty="0"/>
              <a:t>Completion: March 2022.</a:t>
            </a:r>
            <a:endParaRPr lang="en-US" dirty="0">
              <a:cs typeface="Calibri"/>
            </a:endParaRPr>
          </a:p>
          <a:p>
            <a:pPr marL="628650" lvl="1" indent="-171450">
              <a:buFont typeface="Arial"/>
              <a:buChar char="•"/>
            </a:pPr>
            <a:r>
              <a:rPr lang="en-US" dirty="0"/>
              <a:t>Forty RLT members, who change regularly, have been involved in the process.</a:t>
            </a:r>
            <a:endParaRPr lang="en-US" dirty="0">
              <a:cs typeface="Calibri"/>
            </a:endParaRPr>
          </a:p>
          <a:p>
            <a:pPr marL="628650" lvl="1" indent="-171450">
              <a:buFont typeface="Arial"/>
              <a:buChar char="•"/>
            </a:pPr>
            <a:r>
              <a:rPr lang="en-US" dirty="0"/>
              <a:t>A wide variety of perspectives are represented.</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4</a:t>
            </a:fld>
            <a:endParaRPr lang="en-US"/>
          </a:p>
        </p:txBody>
      </p:sp>
    </p:spTree>
    <p:extLst>
      <p:ext uri="{BB962C8B-B14F-4D97-AF65-F5344CB8AC3E}">
        <p14:creationId xmlns:p14="http://schemas.microsoft.com/office/powerpoint/2010/main" val="706113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Knowledge </a:t>
            </a:r>
          </a:p>
          <a:p>
            <a:pPr marL="171450" indent="-171450">
              <a:buFont typeface="Arial"/>
              <a:buChar char="•"/>
            </a:pPr>
            <a:r>
              <a:rPr lang="en-US" dirty="0"/>
              <a:t>Knowledge focuses on what we don’t know that prevents us from decisive and effective action. </a:t>
            </a:r>
            <a:endParaRPr lang="en-US" dirty="0">
              <a:cs typeface="Calibri"/>
            </a:endParaRPr>
          </a:p>
          <a:p>
            <a:pPr marL="171450" indent="-171450">
              <a:buFont typeface="Arial"/>
              <a:buChar char="•"/>
            </a:pPr>
            <a:r>
              <a:rPr lang="en-US" dirty="0"/>
              <a:t>Like technology, knowledge advances, with new terminology and assumptions to express it. </a:t>
            </a:r>
            <a:endParaRPr lang="en-US" dirty="0">
              <a:cs typeface="Calibri"/>
            </a:endParaRPr>
          </a:p>
          <a:p>
            <a:pPr marL="171450" indent="-171450">
              <a:buFont typeface="Arial"/>
              <a:buChar char="•"/>
            </a:pPr>
            <a:r>
              <a:rPr lang="en-US" dirty="0"/>
              <a:t>The knowledge developments and trends in our sector and in our geographical area are all ones the we need to continually keep attuned to or we risk decreased relevance. </a:t>
            </a:r>
            <a:endParaRPr lang="en-US" dirty="0">
              <a:cs typeface="Calibri"/>
            </a:endParaRPr>
          </a:p>
          <a:p>
            <a:pPr marL="171450" indent="-171450">
              <a:buFont typeface="Arial"/>
              <a:buChar char="•"/>
            </a:pPr>
            <a:r>
              <a:rPr lang="en-US" dirty="0"/>
              <a:t>This capacity area asks us to step back and consider what broad knowledge gaps are preventing us from achieving what we intend, and then to prioritize those gaps we will intentionally address.</a:t>
            </a:r>
            <a:endParaRPr lang="en-US" dirty="0">
              <a:cs typeface="Calibri"/>
            </a:endParaRPr>
          </a:p>
          <a:p>
            <a:endParaRPr lang="en-US" dirty="0">
              <a:cs typeface="Calibri"/>
            </a:endParaRPr>
          </a:p>
          <a:p>
            <a:endParaRPr lang="en-US" dirty="0">
              <a:cs typeface="Calibri"/>
            </a:endParaRPr>
          </a:p>
          <a:p>
            <a:endParaRPr lang="en-US" b="1" dirty="0">
              <a:cs typeface="Calibri"/>
            </a:endParaRPr>
          </a:p>
          <a:p>
            <a:r>
              <a:rPr lang="en-US" b="1" dirty="0">
                <a:cs typeface="Calibri"/>
              </a:rPr>
              <a:t>Partners: DELETE UNLESS THE PARTNER ADDS TO THIS AREA – if the Partner does, then develop TPs specifically to address their contribution and how it could be expanded.</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31</a:t>
            </a:fld>
            <a:endParaRPr lang="en-US"/>
          </a:p>
        </p:txBody>
      </p:sp>
    </p:spTree>
    <p:extLst>
      <p:ext uri="{BB962C8B-B14F-4D97-AF65-F5344CB8AC3E}">
        <p14:creationId xmlns:p14="http://schemas.microsoft.com/office/powerpoint/2010/main" val="1486683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u="sng" dirty="0"/>
              <a:t>Capacity Examples</a:t>
            </a:r>
            <a:r>
              <a:rPr lang="en-US" dirty="0"/>
              <a:t> – Note: these may not be the best ones to share, based on your audience – e.g., if briefing OCE, showing the Image </a:t>
            </a:r>
            <a:r>
              <a:rPr lang="en-US" dirty="0" err="1"/>
              <a:t>Objs</a:t>
            </a:r>
            <a:r>
              <a:rPr lang="en-US" dirty="0"/>
              <a:t>/Outcomes is ideal.</a:t>
            </a:r>
          </a:p>
          <a:p>
            <a:pPr marL="285750" lvl="1" indent="-285750">
              <a:buFont typeface="Arial"/>
              <a:buChar char="•"/>
            </a:pPr>
            <a:r>
              <a:rPr lang="en-US" dirty="0"/>
              <a:t>Funding:</a:t>
            </a:r>
          </a:p>
          <a:p>
            <a:pPr marL="285750" lvl="2" indent="-285750">
              <a:buFont typeface="Arial"/>
              <a:buChar char="•"/>
            </a:pPr>
            <a:r>
              <a:rPr lang="en-US" dirty="0"/>
              <a:t>Obj 1: The Region is adept at aligning its objectives and outcomes with the range of funding opportunities.</a:t>
            </a:r>
          </a:p>
          <a:p>
            <a:pPr marL="285750" lvl="2" indent="-285750">
              <a:buFont typeface="Arial"/>
              <a:buChar char="•"/>
            </a:pPr>
            <a:r>
              <a:rPr lang="en-US" dirty="0"/>
              <a:t>Outcome D: The Region’s strategic outcomes are funded first in the annual program of work.</a:t>
            </a:r>
          </a:p>
          <a:p>
            <a:pPr marL="285750" lvl="2" indent="-285750">
              <a:buFont typeface="Arial"/>
              <a:buChar char="•"/>
            </a:pPr>
            <a:r>
              <a:rPr lang="en-US" i="1" dirty="0"/>
              <a:t>Explanation: The intent of this Outcome is that the Region commits to funding the Strategic Plan Outcomes first each year to ensure that accomplishments are made. The Region will start this in 2022, with the intent of ensuring that in three years’ time, this is standard practice in the Region.</a:t>
            </a:r>
            <a:endParaRPr lang="en-US" dirty="0"/>
          </a:p>
          <a:p>
            <a:endParaRPr lang="en-US" dirty="0">
              <a:cs typeface="Calibri"/>
            </a:endParaRPr>
          </a:p>
          <a:p>
            <a:endParaRPr lang="en-US" dirty="0">
              <a:cs typeface="Calibri"/>
            </a:endParaRPr>
          </a:p>
          <a:p>
            <a:r>
              <a:rPr lang="en-US" b="1" dirty="0">
                <a:cs typeface="Calibri"/>
              </a:rPr>
              <a:t>Partners: Delete this slide – too much detail</a:t>
            </a:r>
          </a:p>
        </p:txBody>
      </p:sp>
      <p:sp>
        <p:nvSpPr>
          <p:cNvPr id="4" name="Slide Number Placeholder 3"/>
          <p:cNvSpPr>
            <a:spLocks noGrp="1"/>
          </p:cNvSpPr>
          <p:nvPr>
            <p:ph type="sldNum" sz="quarter" idx="5"/>
          </p:nvPr>
        </p:nvSpPr>
        <p:spPr/>
        <p:txBody>
          <a:bodyPr/>
          <a:lstStyle/>
          <a:p>
            <a:fld id="{63AFF542-DF8B-4228-ABA4-50E4BB4BFD2B}" type="slidenum">
              <a:rPr lang="en-US" smtClean="0"/>
              <a:t>32</a:t>
            </a:fld>
            <a:endParaRPr lang="en-US"/>
          </a:p>
        </p:txBody>
      </p:sp>
    </p:spTree>
    <p:extLst>
      <p:ext uri="{BB962C8B-B14F-4D97-AF65-F5344CB8AC3E}">
        <p14:creationId xmlns:p14="http://schemas.microsoft.com/office/powerpoint/2010/main" val="26586569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buChar char="•"/>
            </a:pPr>
            <a:r>
              <a:rPr lang="en-US" dirty="0"/>
              <a:t>Infrastructure:</a:t>
            </a:r>
          </a:p>
          <a:p>
            <a:pPr marL="342900" lvl="2" indent="-342900">
              <a:buChar char="•"/>
            </a:pPr>
            <a:r>
              <a:rPr lang="en-US" dirty="0"/>
              <a:t>Obj 1: Physical assets are necessary and efficiently maintained (physical assets include recreation infrastructure, administrative space and the road and trail system).</a:t>
            </a:r>
          </a:p>
          <a:p>
            <a:pPr marL="342900" lvl="2" indent="-342900">
              <a:buChar char="•"/>
            </a:pPr>
            <a:r>
              <a:rPr lang="en-US" dirty="0"/>
              <a:t>Outcome J (3 years): Prioritized administrative space is the right size for our needs.</a:t>
            </a:r>
          </a:p>
          <a:p>
            <a:pPr marL="342900" lvl="2" indent="-342900">
              <a:buChar char="•"/>
            </a:pPr>
            <a:r>
              <a:rPr lang="en-US" i="1" dirty="0"/>
              <a:t>Explanation: Given current national trends in office space reductions, fast-tracked by the pandemic, the intent here is for the Region to reach an appropriate footprint. The Regional Investment Board is charged with this, based on unit Facility Master Plans and the Asset Priority Index analysis, including consolidation, repurposing, and decommissioning.</a:t>
            </a:r>
            <a:endParaRPr lang="en-US" dirty="0"/>
          </a:p>
          <a:p>
            <a:endParaRPr lang="en-US" b="1" dirty="0">
              <a:cs typeface="Calibri"/>
            </a:endParaRPr>
          </a:p>
          <a:p>
            <a:r>
              <a:rPr lang="en-US" b="1" dirty="0">
                <a:cs typeface="Calibri"/>
              </a:rPr>
              <a:t>Partners: Delete this slide – too much detail</a:t>
            </a:r>
          </a:p>
        </p:txBody>
      </p:sp>
      <p:sp>
        <p:nvSpPr>
          <p:cNvPr id="4" name="Slide Number Placeholder 3"/>
          <p:cNvSpPr>
            <a:spLocks noGrp="1"/>
          </p:cNvSpPr>
          <p:nvPr>
            <p:ph type="sldNum" sz="quarter" idx="5"/>
          </p:nvPr>
        </p:nvSpPr>
        <p:spPr/>
        <p:txBody>
          <a:bodyPr/>
          <a:lstStyle/>
          <a:p>
            <a:fld id="{63AFF542-DF8B-4228-ABA4-50E4BB4BFD2B}" type="slidenum">
              <a:rPr lang="en-US" smtClean="0"/>
              <a:t>33</a:t>
            </a:fld>
            <a:endParaRPr lang="en-US"/>
          </a:p>
        </p:txBody>
      </p:sp>
    </p:spTree>
    <p:extLst>
      <p:ext uri="{BB962C8B-B14F-4D97-AF65-F5344CB8AC3E}">
        <p14:creationId xmlns:p14="http://schemas.microsoft.com/office/powerpoint/2010/main" val="779532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Strategic Plan Implementation </a:t>
            </a:r>
          </a:p>
          <a:p>
            <a:pPr marL="171450" indent="-171450">
              <a:buFont typeface="Arial"/>
              <a:buChar char="•"/>
            </a:pPr>
            <a:r>
              <a:rPr lang="en-US" dirty="0"/>
              <a:t>The Region funds the Strategic Outcomes first </a:t>
            </a:r>
          </a:p>
          <a:p>
            <a:pPr marL="171450" indent="-171450">
              <a:buFont typeface="Arial"/>
              <a:buChar char="•"/>
            </a:pPr>
            <a:r>
              <a:rPr lang="en-US" dirty="0"/>
              <a:t>Units &amp; RO Programs use the Strategic Plan Outcomes to develop their Program of Work</a:t>
            </a:r>
          </a:p>
          <a:p>
            <a:pPr marL="171450" indent="-171450">
              <a:buFont typeface="Arial"/>
              <a:buChar char="•"/>
            </a:pPr>
            <a:r>
              <a:rPr lang="en-US" dirty="0"/>
              <a:t>RLT monitors progress using Outcome Measures</a:t>
            </a:r>
          </a:p>
          <a:p>
            <a:pPr marL="171450" indent="-171450">
              <a:buFont typeface="Arial"/>
              <a:buChar char="•"/>
            </a:pPr>
            <a:r>
              <a:rPr lang="en-US" dirty="0"/>
              <a:t>Mapping of locations with high potential done at unit &amp; Regional level</a:t>
            </a:r>
          </a:p>
          <a:p>
            <a:pPr marL="171450" indent="-171450">
              <a:buFont typeface="Arial"/>
              <a:buChar char="•"/>
            </a:pPr>
            <a:r>
              <a:rPr lang="en-US" dirty="0"/>
              <a:t>Compilation of Existing Resources provided as a starting point (see Appendix of the Plan)</a:t>
            </a: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34</a:t>
            </a:fld>
            <a:endParaRPr lang="en-US"/>
          </a:p>
        </p:txBody>
      </p:sp>
    </p:spTree>
    <p:extLst>
      <p:ext uri="{BB962C8B-B14F-4D97-AF65-F5344CB8AC3E}">
        <p14:creationId xmlns:p14="http://schemas.microsoft.com/office/powerpoint/2010/main" val="504124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Mean for You? </a:t>
            </a:r>
          </a:p>
          <a:p>
            <a:pPr marL="285750" indent="-285750">
              <a:buFont typeface="Arial"/>
              <a:buChar char="•"/>
            </a:pPr>
            <a:r>
              <a:rPr lang="en-US" dirty="0"/>
              <a:t>The strategic plan gives guidance and structure for all you do; it is a terrific touchstone to remind us of the </a:t>
            </a:r>
            <a:r>
              <a:rPr lang="en-US" b="1" dirty="0"/>
              <a:t>Big Why</a:t>
            </a:r>
            <a:r>
              <a:rPr lang="en-US" dirty="0"/>
              <a:t>.</a:t>
            </a:r>
          </a:p>
          <a:p>
            <a:pPr marL="285750" indent="-285750">
              <a:buFont typeface="Arial"/>
              <a:buChar char="•"/>
            </a:pPr>
            <a:r>
              <a:rPr lang="en-US" dirty="0"/>
              <a:t>It is an umbrella plan, above your forest’s land management plan, and other more specific plans.</a:t>
            </a:r>
          </a:p>
          <a:p>
            <a:pPr marL="285750" indent="-285750">
              <a:buFont typeface="Arial"/>
              <a:buChar char="•"/>
            </a:pPr>
            <a:r>
              <a:rPr lang="en-US" dirty="0"/>
              <a:t>Each Forest will have different approaches, given the resources they manage. </a:t>
            </a:r>
          </a:p>
          <a:p>
            <a:pPr marL="285750" indent="-285750">
              <a:buFont typeface="Arial"/>
              <a:buChar char="•"/>
            </a:pPr>
            <a:r>
              <a:rPr lang="en-US" dirty="0"/>
              <a:t>Example: one outcome is on the Sonoran Desert – not all units have this.</a:t>
            </a:r>
            <a:endParaRPr lang="en-US" dirty="0">
              <a:cs typeface="Calibri"/>
            </a:endParaRPr>
          </a:p>
          <a:p>
            <a:pPr marL="285750" indent="-285750">
              <a:buFont typeface="Arial"/>
              <a:buChar char="•"/>
            </a:pPr>
            <a:r>
              <a:rPr lang="en-US" dirty="0"/>
              <a:t>As you are doing your program of work, the strategic plan will be your “north star.”</a:t>
            </a:r>
            <a:endParaRPr lang="en-US" dirty="0">
              <a:cs typeface="Calibri"/>
            </a:endParaRPr>
          </a:p>
          <a:p>
            <a:pPr marL="285750" indent="-285750">
              <a:buFont typeface="Arial"/>
              <a:buChar char="•"/>
            </a:pPr>
            <a:r>
              <a:rPr lang="en-US" dirty="0"/>
              <a:t>We are well-poised and in front of many regions because of this work. </a:t>
            </a:r>
            <a:endParaRPr lang="en-US" dirty="0">
              <a:cs typeface="Calibri"/>
            </a:endParaRPr>
          </a:p>
          <a:p>
            <a:pPr marL="285750" indent="-285750">
              <a:buFont typeface="Arial"/>
              <a:buChar char="•"/>
            </a:pPr>
            <a:r>
              <a:rPr lang="en-US" dirty="0"/>
              <a:t>I am excited about this and excited for the opportunities we have available to make a lasting impact on the Southwestern Region.</a:t>
            </a:r>
            <a:endParaRPr lang="en-US" dirty="0">
              <a:cs typeface="Calibri"/>
            </a:endParaRPr>
          </a:p>
          <a:p>
            <a:endParaRPr lang="en-US" dirty="0">
              <a:cs typeface="Calibri"/>
            </a:endParaRPr>
          </a:p>
          <a:p>
            <a:r>
              <a:rPr lang="en-US" b="1" dirty="0">
                <a:cs typeface="Calibri"/>
              </a:rPr>
              <a:t>Partners: [RRC edited this slide for a more partner-centric focus.]</a:t>
            </a:r>
          </a:p>
        </p:txBody>
      </p:sp>
      <p:sp>
        <p:nvSpPr>
          <p:cNvPr id="4" name="Slide Number Placeholder 3"/>
          <p:cNvSpPr>
            <a:spLocks noGrp="1"/>
          </p:cNvSpPr>
          <p:nvPr>
            <p:ph type="sldNum" sz="quarter" idx="5"/>
          </p:nvPr>
        </p:nvSpPr>
        <p:spPr/>
        <p:txBody>
          <a:bodyPr/>
          <a:lstStyle/>
          <a:p>
            <a:fld id="{63AFF542-DF8B-4228-ABA4-50E4BB4BFD2B}" type="slidenum">
              <a:rPr lang="en-US" smtClean="0"/>
              <a:t>35</a:t>
            </a:fld>
            <a:endParaRPr lang="en-US"/>
          </a:p>
        </p:txBody>
      </p:sp>
    </p:spTree>
    <p:extLst>
      <p:ext uri="{BB962C8B-B14F-4D97-AF65-F5344CB8AC3E}">
        <p14:creationId xmlns:p14="http://schemas.microsoft.com/office/powerpoint/2010/main" val="175296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1" dirty="0">
                <a:cs typeface="+mn-lt"/>
              </a:rPr>
            </a:br>
            <a:r>
              <a:rPr lang="en-US" dirty="0"/>
              <a:t>Southwestern Region Identity </a:t>
            </a:r>
          </a:p>
          <a:p>
            <a:pPr marL="171450" indent="-171450">
              <a:buFont typeface="Arial"/>
              <a:buChar char="•"/>
            </a:pPr>
            <a:r>
              <a:rPr lang="en-US" b="1" dirty="0"/>
              <a:t>The aridity of the Southwest </a:t>
            </a:r>
            <a:r>
              <a:rPr lang="en-US" dirty="0"/>
              <a:t>is a defining characteristic of this region and impacts every decision we make. This aridity means our wood supply is generally smaller and of lesser value in the existing marketplace, as compared to other regions.</a:t>
            </a:r>
            <a:endParaRPr lang="en-US" dirty="0">
              <a:cs typeface="Calibri"/>
            </a:endParaRPr>
          </a:p>
          <a:p>
            <a:pPr marL="171450" indent="-171450">
              <a:buFont typeface="Arial"/>
              <a:buChar char="•"/>
            </a:pPr>
            <a:r>
              <a:rPr lang="en-US" dirty="0"/>
              <a:t>The Southwestern Region is composed of a </a:t>
            </a:r>
            <a:r>
              <a:rPr lang="en-US" b="1" dirty="0"/>
              <a:t>vast diversity of ecosystems, </a:t>
            </a:r>
            <a:r>
              <a:rPr lang="en-US" dirty="0"/>
              <a:t>terrain, flora and fauna. This ecological diversity demands greater knowledge and the ability to move from one subject to another. </a:t>
            </a:r>
            <a:endParaRPr lang="en-US" dirty="0">
              <a:cs typeface="Calibri"/>
            </a:endParaRPr>
          </a:p>
          <a:p>
            <a:pPr marL="171450" indent="-171450">
              <a:buFont typeface="Arial"/>
              <a:buChar char="•"/>
            </a:pPr>
            <a:r>
              <a:rPr lang="en-US" dirty="0"/>
              <a:t>The </a:t>
            </a:r>
            <a:r>
              <a:rPr lang="en-US" b="1" dirty="0"/>
              <a:t>long history of communities </a:t>
            </a:r>
            <a:r>
              <a:rPr lang="en-US" dirty="0"/>
              <a:t>directly reliant on the resources of the national forests and grasslands demands a more responsive land management approach. The Southwestern Region must balance the multiple uses of the communities we serve.</a:t>
            </a:r>
            <a:endParaRPr lang="en-US" dirty="0">
              <a:cs typeface="Calibri"/>
            </a:endParaRPr>
          </a:p>
          <a:p>
            <a:pPr marL="171450" indent="-171450">
              <a:buFont typeface="Arial"/>
              <a:buChar char="•"/>
            </a:pPr>
            <a:r>
              <a:rPr lang="en-US" dirty="0"/>
              <a:t>There are 55 tribes and pueblos within the boundary of the Southwestern Region. The number and</a:t>
            </a:r>
            <a:r>
              <a:rPr lang="en-US" b="1" dirty="0"/>
              <a:t> diversity of these sovereign nations </a:t>
            </a:r>
            <a:r>
              <a:rPr lang="en-US" dirty="0"/>
              <a:t>demands a heightened awareness and understanding of the federal trust responsibility and how it relates to the day-to-day management of our forests and grasslands.</a:t>
            </a:r>
            <a:endParaRPr lang="en-US" dirty="0">
              <a:cs typeface="Calibri"/>
            </a:endParaRPr>
          </a:p>
          <a:p>
            <a:endParaRPr lang="en-US" b="1" dirty="0">
              <a:cs typeface="+mn-lt"/>
            </a:endParaRPr>
          </a:p>
          <a:p>
            <a:r>
              <a:rPr lang="en-US" b="1" dirty="0">
                <a:cs typeface="+mn-lt"/>
              </a:rPr>
              <a:t>Partners: Living and working here in the southwest, you know these characteristics. Naming these specifically enables the Region to home in on work, policy and process that will improve how we do business with our communities &amp; partners and advance what we can achieve together. </a:t>
            </a:r>
          </a:p>
        </p:txBody>
      </p:sp>
      <p:sp>
        <p:nvSpPr>
          <p:cNvPr id="4" name="Slide Number Placeholder 3"/>
          <p:cNvSpPr>
            <a:spLocks noGrp="1"/>
          </p:cNvSpPr>
          <p:nvPr>
            <p:ph type="sldNum" sz="quarter" idx="5"/>
          </p:nvPr>
        </p:nvSpPr>
        <p:spPr/>
        <p:txBody>
          <a:bodyPr/>
          <a:lstStyle/>
          <a:p>
            <a:fld id="{63AFF542-DF8B-4228-ABA4-50E4BB4BFD2B}" type="slidenum">
              <a:rPr lang="en-US" smtClean="0"/>
              <a:t>5</a:t>
            </a:fld>
            <a:endParaRPr lang="en-US"/>
          </a:p>
        </p:txBody>
      </p:sp>
    </p:spTree>
    <p:extLst>
      <p:ext uri="{BB962C8B-B14F-4D97-AF65-F5344CB8AC3E}">
        <p14:creationId xmlns:p14="http://schemas.microsoft.com/office/powerpoint/2010/main" val="3306247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 Forces </a:t>
            </a:r>
          </a:p>
          <a:p>
            <a:pPr marL="285750" indent="-285750">
              <a:buFont typeface="Arial"/>
              <a:buChar char="•"/>
            </a:pPr>
            <a:r>
              <a:rPr lang="en-US" dirty="0"/>
              <a:t>World forces represent context and circumstances external to the region that together create the backdrop for all we do. These forces affect our ability to carry out our mission and are critical for us to understand and describe as the starting point for this strategic plan. As world forces change, we must reconsider our pathway forward.</a:t>
            </a:r>
            <a:endParaRPr lang="en-US" dirty="0">
              <a:cs typeface="Calibri"/>
            </a:endParaRPr>
          </a:p>
          <a:p>
            <a:pPr marL="285750" indent="-285750">
              <a:buFont typeface="Arial"/>
              <a:buChar char="•"/>
            </a:pPr>
            <a:r>
              <a:rPr lang="en-US" dirty="0"/>
              <a:t>There are four ongoing and emerging trends that present formidable challenges to the Southwestern Region’s land management and public service responsibilities and impact our delivery of mission-critical work. These forces hold both risks and opportunities, which are described here to set the stage for the Region’s strategic direction.</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6</a:t>
            </a:fld>
            <a:endParaRPr lang="en-US"/>
          </a:p>
        </p:txBody>
      </p:sp>
    </p:spTree>
    <p:extLst>
      <p:ext uri="{BB962C8B-B14F-4D97-AF65-F5344CB8AC3E}">
        <p14:creationId xmlns:p14="http://schemas.microsoft.com/office/powerpoint/2010/main" val="982936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environmental change </a:t>
            </a:r>
          </a:p>
          <a:p>
            <a:pPr marL="171450" indent="-171450">
              <a:buFont typeface="Arial"/>
              <a:buChar char="•"/>
            </a:pPr>
            <a:r>
              <a:rPr lang="en-US" dirty="0"/>
              <a:t>Examples to talk through as delivered. </a:t>
            </a:r>
          </a:p>
          <a:p>
            <a:pPr marL="628650" lvl="1" indent="-171450">
              <a:buFont typeface="Arial"/>
              <a:buChar char="•"/>
            </a:pPr>
            <a:r>
              <a:rPr lang="en-US" dirty="0"/>
              <a:t>Human-caused alterations to climate</a:t>
            </a:r>
          </a:p>
          <a:p>
            <a:pPr marL="628650" lvl="1" indent="-171450">
              <a:buFont typeface="Arial"/>
              <a:buChar char="•"/>
            </a:pPr>
            <a:r>
              <a:rPr lang="en-US" dirty="0"/>
              <a:t>Decreased plant biomass available for life forms</a:t>
            </a:r>
          </a:p>
          <a:p>
            <a:pPr marL="628650" lvl="1" indent="-171450">
              <a:buFont typeface="Arial"/>
              <a:buChar char="•"/>
            </a:pPr>
            <a:r>
              <a:rPr lang="en-US" dirty="0"/>
              <a:t>Loss of open space</a:t>
            </a:r>
          </a:p>
          <a:p>
            <a:pPr marL="628650" lvl="1" indent="-171450">
              <a:buFont typeface="Arial"/>
              <a:buChar char="•"/>
            </a:pPr>
            <a:r>
              <a:rPr lang="en-US" dirty="0"/>
              <a:t>Reduced options for plant and animal migrations</a:t>
            </a:r>
          </a:p>
          <a:p>
            <a:pPr marL="628650" lvl="1" indent="-171450">
              <a:buFont typeface="Arial"/>
              <a:buChar char="•"/>
            </a:pPr>
            <a:r>
              <a:rPr lang="en-US" dirty="0"/>
              <a:t>Proliferation of non-native species and diseases</a:t>
            </a:r>
          </a:p>
          <a:p>
            <a:pPr marL="628650" lvl="1" indent="-171450">
              <a:buFont typeface="Arial"/>
              <a:buChar char="•"/>
            </a:pPr>
            <a:r>
              <a:rPr lang="en-US" dirty="0"/>
              <a:t>Reduced water availability – a lynchpin of ecosystem resilience</a:t>
            </a:r>
          </a:p>
          <a:p>
            <a:pPr marL="628650" lvl="1" indent="-171450">
              <a:buFont typeface="Arial"/>
              <a:buChar char="•"/>
            </a:pPr>
            <a:r>
              <a:rPr lang="en-US" dirty="0"/>
              <a:t>All amplified by global climate change</a:t>
            </a:r>
          </a:p>
          <a:p>
            <a:pPr marL="0" indent="0">
              <a:buFont typeface="Arial" panose="020B0604020202020204" pitchFamily="34" charset="0"/>
              <a:buNone/>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cs typeface="Calibri"/>
              </a:rPr>
              <a:t>Partners: the Forest Service is facing unprecedented change and impacts to the landscape, which demand we work with a longer view in mind. What we do on the landscape today affects resource health in the future. While we have always known this, the vast forces now in play mean we must think bigger and act on a broader scale. We need our Partners to help us see the whole landscape with the long view to ensuring its future.</a:t>
            </a:r>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63AFF542-DF8B-4228-ABA4-50E4BB4BFD2B}" type="slidenum">
              <a:rPr lang="en-US" smtClean="0"/>
              <a:t>7</a:t>
            </a:fld>
            <a:endParaRPr lang="en-US"/>
          </a:p>
        </p:txBody>
      </p:sp>
    </p:spTree>
    <p:extLst>
      <p:ext uri="{BB962C8B-B14F-4D97-AF65-F5344CB8AC3E}">
        <p14:creationId xmlns:p14="http://schemas.microsoft.com/office/powerpoint/2010/main" val="3834532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Changing relationship to the natural world </a:t>
            </a:r>
          </a:p>
          <a:p>
            <a:pPr marL="171450" indent="-171450">
              <a:buFont typeface="Arial"/>
              <a:buChar char="•"/>
            </a:pPr>
            <a:r>
              <a:rPr lang="en-US" dirty="0"/>
              <a:t>People’s relationship with nature is dynamic, constantly changing over time </a:t>
            </a:r>
            <a:endParaRPr lang="en-US" dirty="0">
              <a:cs typeface="Calibri"/>
            </a:endParaRPr>
          </a:p>
          <a:p>
            <a:pPr marL="171450" indent="-171450">
              <a:buFont typeface="Arial"/>
              <a:buChar char="•"/>
            </a:pPr>
            <a:r>
              <a:rPr lang="en-US" dirty="0"/>
              <a:t>Wildfires in the western United States and epic weather events in other parts of the country are highlighting the fragility of nature and the planet and the degree to which humanity relies on both, not just for recreation and spiritual renewal, but for survival. </a:t>
            </a:r>
            <a:endParaRPr lang="en-US" dirty="0">
              <a:cs typeface="Calibri"/>
            </a:endParaRPr>
          </a:p>
          <a:p>
            <a:pPr marL="171450" indent="-171450">
              <a:buFont typeface="Arial"/>
              <a:buChar char="•"/>
            </a:pPr>
            <a:r>
              <a:rPr lang="en-US" dirty="0"/>
              <a:t>Involving partners of all kinds enables us to reach the many diverse communities and peoples of the Southwest</a:t>
            </a:r>
            <a:endParaRPr lang="en-US" dirty="0">
              <a:cs typeface="Calibri"/>
            </a:endParaRPr>
          </a:p>
          <a:p>
            <a:endParaRPr lang="en-US" dirty="0">
              <a:highlight>
                <a:srgbClr val="FFFF00"/>
              </a:highlight>
              <a:ea typeface="+mn-lt"/>
              <a:cs typeface="+mn-lt"/>
            </a:endParaRPr>
          </a:p>
          <a:p>
            <a:pPr marL="0" indent="0">
              <a:buFont typeface="Arial" panose="020B0604020202020204" pitchFamily="34" charset="0"/>
              <a:buNone/>
            </a:pPr>
            <a:r>
              <a:rPr lang="en-US" b="1" dirty="0">
                <a:ea typeface="+mn-lt"/>
                <a:cs typeface="+mn-lt"/>
              </a:rPr>
              <a:t>Partners: we rely on our partners and the understanding and values we share in stewarding the land here. Not everyone is aware of the array of human impacts or the effects in a changing climate, but our partners do, and they help us spread the word through our growing communities.</a:t>
            </a:r>
          </a:p>
        </p:txBody>
      </p:sp>
      <p:sp>
        <p:nvSpPr>
          <p:cNvPr id="4" name="Slide Number Placeholder 3"/>
          <p:cNvSpPr>
            <a:spLocks noGrp="1"/>
          </p:cNvSpPr>
          <p:nvPr>
            <p:ph type="sldNum" sz="quarter" idx="5"/>
          </p:nvPr>
        </p:nvSpPr>
        <p:spPr/>
        <p:txBody>
          <a:bodyPr/>
          <a:lstStyle/>
          <a:p>
            <a:fld id="{63AFF542-DF8B-4228-ABA4-50E4BB4BFD2B}" type="slidenum">
              <a:rPr lang="en-US" smtClean="0"/>
              <a:t>8</a:t>
            </a:fld>
            <a:endParaRPr lang="en-US"/>
          </a:p>
        </p:txBody>
      </p:sp>
    </p:spTree>
    <p:extLst>
      <p:ext uri="{BB962C8B-B14F-4D97-AF65-F5344CB8AC3E}">
        <p14:creationId xmlns:p14="http://schemas.microsoft.com/office/powerpoint/2010/main" val="4117158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Technology </a:t>
            </a:r>
          </a:p>
          <a:p>
            <a:pPr marL="171450" indent="-171450">
              <a:buFont typeface="Arial"/>
              <a:buChar char="•"/>
              <a:defRPr/>
            </a:pPr>
            <a:r>
              <a:rPr lang="en-US" dirty="0"/>
              <a:t>Big data (LiDAR, modeling) and crowd sourcing tools (Nature Mapping)  </a:t>
            </a:r>
            <a:endParaRPr lang="en-US" dirty="0">
              <a:cs typeface="Calibri"/>
            </a:endParaRPr>
          </a:p>
          <a:p>
            <a:pPr marL="171450" indent="-171450">
              <a:buFont typeface="Arial"/>
              <a:buChar char="•"/>
              <a:defRPr/>
            </a:pPr>
            <a:r>
              <a:rPr lang="en-US" dirty="0"/>
              <a:t>Workplace technologies, including smart offices, touch-free and remote work</a:t>
            </a:r>
          </a:p>
          <a:p>
            <a:pPr marL="171450" indent="-171450">
              <a:buFont typeface="Arial"/>
              <a:buChar char="•"/>
              <a:defRPr/>
            </a:pPr>
            <a:r>
              <a:rPr lang="en-US" dirty="0"/>
              <a:t>Basic field functions, such as automated kiosks and self-cleaning toilets</a:t>
            </a:r>
          </a:p>
          <a:p>
            <a:pPr marR="0" lvl="0" algn="l" defTabSz="914400">
              <a:lnSpc>
                <a:spcPct val="100000"/>
              </a:lnSpc>
              <a:spcBef>
                <a:spcPts val="0"/>
              </a:spcBef>
              <a:spcAft>
                <a:spcPts val="0"/>
              </a:spcAft>
              <a:buClrTx/>
              <a:buSzTx/>
              <a:tabLst/>
              <a:defRPr/>
            </a:pPr>
            <a:endParaRPr lang="en-US" dirty="0">
              <a:cs typeface="Calibri" panose="020F0502020204030204"/>
            </a:endParaRPr>
          </a:p>
          <a:p>
            <a:pPr marL="0" indent="0">
              <a:buFont typeface="Arial" panose="020B0604020202020204" pitchFamily="34" charset="0"/>
              <a:buNone/>
            </a:pPr>
            <a:r>
              <a:rPr lang="en-US" b="1" dirty="0">
                <a:ea typeface="+mn-lt"/>
                <a:cs typeface="+mn-lt"/>
              </a:rPr>
              <a:t>Partners: Given that the government lags behind the private sector in its ability to procure new technologies, we often rely on our partners to supply not only the hardware but also the expertise in utilizing it.</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3AFF542-DF8B-4228-ABA4-50E4BB4BFD2B}" type="slidenum">
              <a:rPr lang="en-US" smtClean="0"/>
              <a:t>9</a:t>
            </a:fld>
            <a:endParaRPr lang="en-US"/>
          </a:p>
        </p:txBody>
      </p:sp>
    </p:spTree>
    <p:extLst>
      <p:ext uri="{BB962C8B-B14F-4D97-AF65-F5344CB8AC3E}">
        <p14:creationId xmlns:p14="http://schemas.microsoft.com/office/powerpoint/2010/main" val="3556999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Appropriations and Expectations </a:t>
            </a:r>
          </a:p>
          <a:p>
            <a:pPr marL="171450" indent="-171450">
              <a:buFont typeface="Arial"/>
              <a:buChar char="•"/>
              <a:defRPr/>
            </a:pPr>
            <a:r>
              <a:rPr lang="en-US" dirty="0"/>
              <a:t>Funding ebbs and flows, resulting in periods of flat budgets, and then in some years, Congress provides an influx of funding for specific initiatives </a:t>
            </a:r>
            <a:endParaRPr lang="en-US" dirty="0">
              <a:cs typeface="Calibri"/>
            </a:endParaRPr>
          </a:p>
          <a:p>
            <a:pPr marR="0" lvl="0" algn="l" defTabSz="914400">
              <a:lnSpc>
                <a:spcPct val="100000"/>
              </a:lnSpc>
              <a:spcBef>
                <a:spcPts val="0"/>
              </a:spcBef>
              <a:spcAft>
                <a:spcPts val="0"/>
              </a:spcAft>
              <a:buClrTx/>
              <a:buSzTx/>
              <a:tabLst/>
              <a:defRPr/>
            </a:pPr>
            <a:endParaRPr lang="en-US" dirty="0">
              <a:cs typeface="Calibri"/>
            </a:endParaRPr>
          </a:p>
          <a:p>
            <a:pPr marR="0" lvl="0" algn="l" defTabSz="914400">
              <a:lnSpc>
                <a:spcPct val="100000"/>
              </a:lnSpc>
              <a:spcBef>
                <a:spcPts val="0"/>
              </a:spcBef>
              <a:spcAft>
                <a:spcPts val="0"/>
              </a:spcAft>
              <a:buClrTx/>
              <a:buSzTx/>
              <a:tabLst/>
              <a:defRPr/>
            </a:pPr>
            <a:r>
              <a:rPr lang="en-US" b="1" dirty="0">
                <a:cs typeface="Calibri"/>
              </a:rPr>
              <a:t>Partners: The Region’s access to and use of funds is an ever-shifting dynamic. With a Strategic Plan, the Region can be more agile in its approach, including our ability to work with partners to leverage funds and gain more on the ground.</a:t>
            </a:r>
          </a:p>
        </p:txBody>
      </p:sp>
      <p:sp>
        <p:nvSpPr>
          <p:cNvPr id="4" name="Slide Number Placeholder 3"/>
          <p:cNvSpPr>
            <a:spLocks noGrp="1"/>
          </p:cNvSpPr>
          <p:nvPr>
            <p:ph type="sldNum" sz="quarter" idx="5"/>
          </p:nvPr>
        </p:nvSpPr>
        <p:spPr/>
        <p:txBody>
          <a:bodyPr/>
          <a:lstStyle/>
          <a:p>
            <a:fld id="{63AFF542-DF8B-4228-ABA4-50E4BB4BFD2B}" type="slidenum">
              <a:rPr lang="en-US" smtClean="0"/>
              <a:t>10</a:t>
            </a:fld>
            <a:endParaRPr lang="en-US"/>
          </a:p>
        </p:txBody>
      </p:sp>
    </p:spTree>
    <p:extLst>
      <p:ext uri="{BB962C8B-B14F-4D97-AF65-F5344CB8AC3E}">
        <p14:creationId xmlns:p14="http://schemas.microsoft.com/office/powerpoint/2010/main" val="144352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DA011-B747-4CD6-BE47-A2755E5BCF68}"/>
              </a:ext>
            </a:extLst>
          </p:cNvPr>
          <p:cNvSpPr>
            <a:spLocks noGrp="1"/>
          </p:cNvSpPr>
          <p:nvPr>
            <p:ph type="ctrTitle"/>
          </p:nvPr>
        </p:nvSpPr>
        <p:spPr>
          <a:xfrm>
            <a:off x="656253" y="1016607"/>
            <a:ext cx="10697547" cy="817690"/>
          </a:xfrm>
          <a:prstGeom prst="rect">
            <a:avLst/>
          </a:prstGeom>
        </p:spPr>
        <p:txBody>
          <a:bodyPr anchor="b"/>
          <a:lstStyle>
            <a:lvl1pPr algn="ctr">
              <a:defRPr sz="4800"/>
            </a:lvl1pPr>
          </a:lstStyle>
          <a:p>
            <a:r>
              <a:rPr lang="en-US" dirty="0"/>
              <a:t>Click to edit Master title style</a:t>
            </a:r>
          </a:p>
        </p:txBody>
      </p:sp>
      <p:sp>
        <p:nvSpPr>
          <p:cNvPr id="4" name="Date Placeholder 3">
            <a:extLst>
              <a:ext uri="{FF2B5EF4-FFF2-40B4-BE49-F238E27FC236}">
                <a16:creationId xmlns:a16="http://schemas.microsoft.com/office/drawing/2014/main" id="{3D707F17-CE89-4418-8FDF-C59811893898}"/>
              </a:ext>
            </a:extLst>
          </p:cNvPr>
          <p:cNvSpPr>
            <a:spLocks noGrp="1"/>
          </p:cNvSpPr>
          <p:nvPr>
            <p:ph type="dt" sz="half" idx="10"/>
          </p:nvPr>
        </p:nvSpPr>
        <p:spPr/>
        <p:txBody>
          <a:bodyPr/>
          <a:lstStyle/>
          <a:p>
            <a:fld id="{7C7C3273-C90D-4005-B856-3994BCF96174}" type="datetimeFigureOut">
              <a:rPr lang="en-US" smtClean="0"/>
              <a:t>9/13/2022</a:t>
            </a:fld>
            <a:endParaRPr lang="en-US"/>
          </a:p>
        </p:txBody>
      </p:sp>
      <p:sp>
        <p:nvSpPr>
          <p:cNvPr id="5" name="Footer Placeholder 4">
            <a:extLst>
              <a:ext uri="{FF2B5EF4-FFF2-40B4-BE49-F238E27FC236}">
                <a16:creationId xmlns:a16="http://schemas.microsoft.com/office/drawing/2014/main" id="{072C94E3-6BE6-4A06-BE7F-22329180CE2F}"/>
              </a:ext>
            </a:extLst>
          </p:cNvPr>
          <p:cNvSpPr>
            <a:spLocks noGrp="1"/>
          </p:cNvSpPr>
          <p:nvPr>
            <p:ph type="ftr" sz="quarter" idx="11"/>
          </p:nvPr>
        </p:nvSpPr>
        <p:spPr/>
        <p:txBody>
          <a:bodyPr/>
          <a:lstStyle/>
          <a:p>
            <a:r>
              <a:rPr lang="en-US" dirty="0">
                <a:solidFill>
                  <a:schemeClr val="tx1"/>
                </a:solidFill>
              </a:rPr>
              <a:t>The USDA is an equal opportunity provider, employer and lender. </a:t>
            </a:r>
            <a:endParaRPr lang="en-US" dirty="0"/>
          </a:p>
          <a:p>
            <a:endParaRPr lang="en-US" dirty="0"/>
          </a:p>
        </p:txBody>
      </p:sp>
      <p:sp>
        <p:nvSpPr>
          <p:cNvPr id="6" name="Slide Number Placeholder 5">
            <a:extLst>
              <a:ext uri="{FF2B5EF4-FFF2-40B4-BE49-F238E27FC236}">
                <a16:creationId xmlns:a16="http://schemas.microsoft.com/office/drawing/2014/main" id="{0BBEEDCF-5400-4055-A707-0E050854451D}"/>
              </a:ext>
            </a:extLst>
          </p:cNvPr>
          <p:cNvSpPr>
            <a:spLocks noGrp="1"/>
          </p:cNvSpPr>
          <p:nvPr>
            <p:ph type="sldNum" sz="quarter" idx="12"/>
          </p:nvPr>
        </p:nvSpPr>
        <p:spPr/>
        <p:txBody>
          <a:bodyPr/>
          <a:lstStyle/>
          <a:p>
            <a:fld id="{55764B3D-7353-4E07-BFB2-E645A9EDBA5E}" type="slidenum">
              <a:rPr lang="en-US" smtClean="0"/>
              <a:t>‹#›</a:t>
            </a:fld>
            <a:endParaRPr lang="en-US"/>
          </a:p>
        </p:txBody>
      </p:sp>
      <p:sp>
        <p:nvSpPr>
          <p:cNvPr id="7" name="Rectangle 6">
            <a:extLst>
              <a:ext uri="{FF2B5EF4-FFF2-40B4-BE49-F238E27FC236}">
                <a16:creationId xmlns:a16="http://schemas.microsoft.com/office/drawing/2014/main" id="{629A4F77-7882-4C2C-8322-0BDE22274A25}"/>
              </a:ext>
            </a:extLst>
          </p:cNvPr>
          <p:cNvSpPr/>
          <p:nvPr userDrawn="1"/>
        </p:nvSpPr>
        <p:spPr>
          <a:xfrm>
            <a:off x="656253" y="1918009"/>
            <a:ext cx="10697548" cy="4270917"/>
          </a:xfrm>
          <a:prstGeom prst="rect">
            <a:avLst/>
          </a:prstGeom>
          <a:solidFill>
            <a:schemeClr val="bg1"/>
          </a:solidFill>
          <a:ln>
            <a:noFill/>
          </a:ln>
          <a:effectLst>
            <a:outerShdw blurRad="355600" dist="165100" dir="27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FEEEB702-A491-4F12-9807-EC916B8D414F}"/>
              </a:ext>
            </a:extLst>
          </p:cNvPr>
          <p:cNvSpPr>
            <a:spLocks noGrp="1"/>
          </p:cNvSpPr>
          <p:nvPr>
            <p:ph sz="half" idx="2"/>
          </p:nvPr>
        </p:nvSpPr>
        <p:spPr>
          <a:xfrm>
            <a:off x="838199" y="2062976"/>
            <a:ext cx="10379927" cy="3992136"/>
          </a:xfrm>
          <a:prstGeom prst="rect">
            <a:avLst/>
          </a:prstGeom>
        </p:spPr>
        <p:txBody>
          <a:bodyPr/>
          <a:lstStyle/>
          <a:p>
            <a:pPr lvl="0"/>
            <a:endParaRPr lang="en-US" dirty="0"/>
          </a:p>
        </p:txBody>
      </p:sp>
    </p:spTree>
    <p:extLst>
      <p:ext uri="{BB962C8B-B14F-4D97-AF65-F5344CB8AC3E}">
        <p14:creationId xmlns:p14="http://schemas.microsoft.com/office/powerpoint/2010/main" val="3853502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3_Content Slide 01">
    <p:spTree>
      <p:nvGrpSpPr>
        <p:cNvPr id="1" name=""/>
        <p:cNvGrpSpPr/>
        <p:nvPr/>
      </p:nvGrpSpPr>
      <p:grpSpPr>
        <a:xfrm>
          <a:off x="0" y="0"/>
          <a:ext cx="0" cy="0"/>
          <a:chOff x="0" y="0"/>
          <a:chExt cx="0" cy="0"/>
        </a:xfrm>
      </p:grpSpPr>
      <p:cxnSp>
        <p:nvCxnSpPr>
          <p:cNvPr id="14" name="Straight Connector 13"/>
          <p:cNvCxnSpPr>
            <a:cxnSpLocks/>
          </p:cNvCxnSpPr>
          <p:nvPr userDrawn="1"/>
        </p:nvCxnSpPr>
        <p:spPr>
          <a:xfrm>
            <a:off x="0" y="1383299"/>
            <a:ext cx="12192000" cy="0"/>
          </a:xfrm>
          <a:prstGeom prst="line">
            <a:avLst/>
          </a:prstGeom>
          <a:ln>
            <a:solidFill>
              <a:srgbClr val="659B96"/>
            </a:solidFill>
          </a:ln>
        </p:spPr>
        <p:style>
          <a:lnRef idx="1">
            <a:schemeClr val="accent6"/>
          </a:lnRef>
          <a:fillRef idx="0">
            <a:schemeClr val="accent6"/>
          </a:fillRef>
          <a:effectRef idx="0">
            <a:schemeClr val="accent6"/>
          </a:effectRef>
          <a:fontRef idx="minor">
            <a:schemeClr val="tx1"/>
          </a:fontRef>
        </p:style>
      </p:cxnSp>
      <p:sp>
        <p:nvSpPr>
          <p:cNvPr id="2" name="Title 1"/>
          <p:cNvSpPr>
            <a:spLocks noGrp="1"/>
          </p:cNvSpPr>
          <p:nvPr>
            <p:ph type="title"/>
          </p:nvPr>
        </p:nvSpPr>
        <p:spPr>
          <a:xfrm>
            <a:off x="1073020" y="223978"/>
            <a:ext cx="7442330" cy="11593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1073020" y="1839963"/>
            <a:ext cx="7442330"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C183D7F6-B498-43B3-948B-1728B52AA6E4}">
                <adec:decorative xmlns:adec="http://schemas.microsoft.com/office/drawing/2017/decorative" val="1"/>
              </a:ext>
            </a:extLst>
          </p:cNvPr>
          <p:cNvSpPr/>
          <p:nvPr userDrawn="1"/>
        </p:nvSpPr>
        <p:spPr>
          <a:xfrm>
            <a:off x="0" y="0"/>
            <a:ext cx="838200" cy="6858000"/>
          </a:xfrm>
          <a:prstGeom prst="rect">
            <a:avLst/>
          </a:prstGeom>
          <a:solidFill>
            <a:srgbClr val="65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id="{08C34255-4705-4EA4-A700-E4207AAAB9D4}"/>
              </a:ext>
            </a:extLst>
          </p:cNvPr>
          <p:cNvCxnSpPr>
            <a:cxnSpLocks/>
          </p:cNvCxnSpPr>
          <p:nvPr userDrawn="1"/>
        </p:nvCxnSpPr>
        <p:spPr>
          <a:xfrm>
            <a:off x="0" y="6384003"/>
            <a:ext cx="9480430" cy="0"/>
          </a:xfrm>
          <a:prstGeom prst="line">
            <a:avLst/>
          </a:prstGeom>
          <a:ln>
            <a:solidFill>
              <a:srgbClr val="659B96"/>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A06A262D-6068-4D9D-998D-54EFEF9730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93890" y="5868764"/>
            <a:ext cx="2949968" cy="802136"/>
          </a:xfrm>
          <a:prstGeom prst="rect">
            <a:avLst/>
          </a:prstGeom>
        </p:spPr>
      </p:pic>
    </p:spTree>
    <p:extLst>
      <p:ext uri="{BB962C8B-B14F-4D97-AF65-F5344CB8AC3E}">
        <p14:creationId xmlns:p14="http://schemas.microsoft.com/office/powerpoint/2010/main" val="816435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7_Content Slide 01">
    <p:spTree>
      <p:nvGrpSpPr>
        <p:cNvPr id="1" name=""/>
        <p:cNvGrpSpPr/>
        <p:nvPr/>
      </p:nvGrpSpPr>
      <p:grpSpPr>
        <a:xfrm>
          <a:off x="0" y="0"/>
          <a:ext cx="0" cy="0"/>
          <a:chOff x="0" y="0"/>
          <a:chExt cx="0" cy="0"/>
        </a:xfrm>
      </p:grpSpPr>
      <p:cxnSp>
        <p:nvCxnSpPr>
          <p:cNvPr id="14" name="Straight Connector 13"/>
          <p:cNvCxnSpPr/>
          <p:nvPr userDrawn="1"/>
        </p:nvCxnSpPr>
        <p:spPr>
          <a:xfrm>
            <a:off x="838200" y="1383299"/>
            <a:ext cx="11353800" cy="0"/>
          </a:xfrm>
          <a:prstGeom prst="line">
            <a:avLst/>
          </a:prstGeom>
          <a:ln>
            <a:solidFill>
              <a:srgbClr val="659B96"/>
            </a:solidFill>
          </a:ln>
        </p:spPr>
        <p:style>
          <a:lnRef idx="1">
            <a:schemeClr val="accent6"/>
          </a:lnRef>
          <a:fillRef idx="0">
            <a:schemeClr val="accent6"/>
          </a:fillRef>
          <a:effectRef idx="0">
            <a:schemeClr val="accent6"/>
          </a:effectRef>
          <a:fontRef idx="minor">
            <a:schemeClr val="tx1"/>
          </a:fontRef>
        </p:style>
      </p:cxnSp>
      <p:sp>
        <p:nvSpPr>
          <p:cNvPr id="2" name="Title 1"/>
          <p:cNvSpPr>
            <a:spLocks noGrp="1"/>
          </p:cNvSpPr>
          <p:nvPr>
            <p:ph type="title"/>
          </p:nvPr>
        </p:nvSpPr>
        <p:spPr>
          <a:xfrm>
            <a:off x="1073020" y="223978"/>
            <a:ext cx="7442330" cy="11593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1073020" y="1839963"/>
            <a:ext cx="7442330"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C183D7F6-B498-43B3-948B-1728B52AA6E4}">
                <adec:decorative xmlns:adec="http://schemas.microsoft.com/office/drawing/2017/decorative" val="1"/>
              </a:ext>
            </a:extLst>
          </p:cNvPr>
          <p:cNvSpPr/>
          <p:nvPr userDrawn="1"/>
        </p:nvSpPr>
        <p:spPr>
          <a:xfrm>
            <a:off x="0" y="0"/>
            <a:ext cx="838200" cy="6858000"/>
          </a:xfrm>
          <a:prstGeom prst="rect">
            <a:avLst/>
          </a:prstGeom>
          <a:solidFill>
            <a:srgbClr val="65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30383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Slide 03">
    <p:spTree>
      <p:nvGrpSpPr>
        <p:cNvPr id="1" name=""/>
        <p:cNvGrpSpPr/>
        <p:nvPr/>
      </p:nvGrpSpPr>
      <p:grpSpPr>
        <a:xfrm>
          <a:off x="0" y="0"/>
          <a:ext cx="0" cy="0"/>
          <a:chOff x="0" y="0"/>
          <a:chExt cx="0" cy="0"/>
        </a:xfrm>
      </p:grpSpPr>
      <p:sp>
        <p:nvSpPr>
          <p:cNvPr id="6" name="Rectangle 5"/>
          <p:cNvSpPr/>
          <p:nvPr userDrawn="1"/>
        </p:nvSpPr>
        <p:spPr>
          <a:xfrm>
            <a:off x="-1" y="457200"/>
            <a:ext cx="4739269" cy="1906859"/>
          </a:xfrm>
          <a:prstGeom prst="rect">
            <a:avLst/>
          </a:prstGeom>
          <a:solidFill>
            <a:srgbClr val="324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457200"/>
            <a:ext cx="6181493" cy="5977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333322" y="725247"/>
            <a:ext cx="3826083"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2899316"/>
            <a:ext cx="4408449" cy="3534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54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ent Slide 03">
    <p:spTree>
      <p:nvGrpSpPr>
        <p:cNvPr id="1" name=""/>
        <p:cNvGrpSpPr/>
        <p:nvPr/>
      </p:nvGrpSpPr>
      <p:grpSpPr>
        <a:xfrm>
          <a:off x="0" y="0"/>
          <a:ext cx="0" cy="0"/>
          <a:chOff x="0" y="0"/>
          <a:chExt cx="0" cy="0"/>
        </a:xfrm>
      </p:grpSpPr>
      <p:sp>
        <p:nvSpPr>
          <p:cNvPr id="6" name="Rectangle 5"/>
          <p:cNvSpPr/>
          <p:nvPr userDrawn="1"/>
        </p:nvSpPr>
        <p:spPr>
          <a:xfrm>
            <a:off x="-1" y="457200"/>
            <a:ext cx="4739269" cy="1906859"/>
          </a:xfrm>
          <a:prstGeom prst="rect">
            <a:avLst/>
          </a:prstGeom>
          <a:solidFill>
            <a:srgbClr val="85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457200"/>
            <a:ext cx="6181493" cy="5977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333322" y="725247"/>
            <a:ext cx="3826083"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2899316"/>
            <a:ext cx="4408449" cy="3534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8765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ontent Slide 03">
    <p:spTree>
      <p:nvGrpSpPr>
        <p:cNvPr id="1" name=""/>
        <p:cNvGrpSpPr/>
        <p:nvPr/>
      </p:nvGrpSpPr>
      <p:grpSpPr>
        <a:xfrm>
          <a:off x="0" y="0"/>
          <a:ext cx="0" cy="0"/>
          <a:chOff x="0" y="0"/>
          <a:chExt cx="0" cy="0"/>
        </a:xfrm>
      </p:grpSpPr>
      <p:sp>
        <p:nvSpPr>
          <p:cNvPr id="6" name="Rectangle 5"/>
          <p:cNvSpPr/>
          <p:nvPr userDrawn="1"/>
        </p:nvSpPr>
        <p:spPr>
          <a:xfrm>
            <a:off x="-1" y="457200"/>
            <a:ext cx="4739269" cy="1906859"/>
          </a:xfrm>
          <a:prstGeom prst="rect">
            <a:avLst/>
          </a:prstGeom>
          <a:solidFill>
            <a:srgbClr val="659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457200"/>
            <a:ext cx="6181493" cy="5977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333322" y="725247"/>
            <a:ext cx="3826083"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2899316"/>
            <a:ext cx="4408449" cy="3534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0973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Content Slide 03">
    <p:spTree>
      <p:nvGrpSpPr>
        <p:cNvPr id="1" name=""/>
        <p:cNvGrpSpPr/>
        <p:nvPr/>
      </p:nvGrpSpPr>
      <p:grpSpPr>
        <a:xfrm>
          <a:off x="0" y="0"/>
          <a:ext cx="0" cy="0"/>
          <a:chOff x="0" y="0"/>
          <a:chExt cx="0" cy="0"/>
        </a:xfrm>
      </p:grpSpPr>
      <p:sp>
        <p:nvSpPr>
          <p:cNvPr id="6" name="Rectangle 5"/>
          <p:cNvSpPr/>
          <p:nvPr userDrawn="1"/>
        </p:nvSpPr>
        <p:spPr>
          <a:xfrm>
            <a:off x="-1" y="457200"/>
            <a:ext cx="4739269" cy="1906859"/>
          </a:xfrm>
          <a:prstGeom prst="rect">
            <a:avLst/>
          </a:prstGeom>
          <a:solidFill>
            <a:srgbClr val="65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457200"/>
            <a:ext cx="6181493" cy="5977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333322" y="725247"/>
            <a:ext cx="3826083"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2899316"/>
            <a:ext cx="4408449" cy="35349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2929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Slide 04">
    <p:spTree>
      <p:nvGrpSpPr>
        <p:cNvPr id="1" name=""/>
        <p:cNvGrpSpPr/>
        <p:nvPr/>
      </p:nvGrpSpPr>
      <p:grpSpPr>
        <a:xfrm>
          <a:off x="0" y="0"/>
          <a:ext cx="0" cy="0"/>
          <a:chOff x="0" y="0"/>
          <a:chExt cx="0" cy="0"/>
        </a:xfrm>
      </p:grpSpPr>
      <p:sp>
        <p:nvSpPr>
          <p:cNvPr id="6" name="Rectangle 5"/>
          <p:cNvSpPr/>
          <p:nvPr userDrawn="1"/>
        </p:nvSpPr>
        <p:spPr>
          <a:xfrm>
            <a:off x="-1" y="1"/>
            <a:ext cx="12192001" cy="4572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725246"/>
            <a:ext cx="6181493" cy="5709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333322" y="725247"/>
            <a:ext cx="4405946"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2252963"/>
            <a:ext cx="4408449" cy="4181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9155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ntent Slide 04">
    <p:spTree>
      <p:nvGrpSpPr>
        <p:cNvPr id="1" name=""/>
        <p:cNvGrpSpPr/>
        <p:nvPr/>
      </p:nvGrpSpPr>
      <p:grpSpPr>
        <a:xfrm>
          <a:off x="0" y="0"/>
          <a:ext cx="0" cy="0"/>
          <a:chOff x="0" y="0"/>
          <a:chExt cx="0" cy="0"/>
        </a:xfrm>
      </p:grpSpPr>
      <p:sp>
        <p:nvSpPr>
          <p:cNvPr id="6" name="Rectangle 5"/>
          <p:cNvSpPr/>
          <p:nvPr userDrawn="1"/>
        </p:nvSpPr>
        <p:spPr>
          <a:xfrm>
            <a:off x="-1" y="1"/>
            <a:ext cx="12192001" cy="457200"/>
          </a:xfrm>
          <a:prstGeom prst="rect">
            <a:avLst/>
          </a:prstGeom>
          <a:solidFill>
            <a:srgbClr val="85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725246"/>
            <a:ext cx="6181493" cy="5709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333322" y="725247"/>
            <a:ext cx="4405946"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2252963"/>
            <a:ext cx="4408449" cy="4181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3011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Content Slide 04">
    <p:spTree>
      <p:nvGrpSpPr>
        <p:cNvPr id="1" name=""/>
        <p:cNvGrpSpPr/>
        <p:nvPr/>
      </p:nvGrpSpPr>
      <p:grpSpPr>
        <a:xfrm>
          <a:off x="0" y="0"/>
          <a:ext cx="0" cy="0"/>
          <a:chOff x="0" y="0"/>
          <a:chExt cx="0" cy="0"/>
        </a:xfrm>
      </p:grpSpPr>
      <p:sp>
        <p:nvSpPr>
          <p:cNvPr id="6" name="Rectangle 5"/>
          <p:cNvSpPr/>
          <p:nvPr userDrawn="1"/>
        </p:nvSpPr>
        <p:spPr>
          <a:xfrm>
            <a:off x="-1" y="1"/>
            <a:ext cx="12192001" cy="457200"/>
          </a:xfrm>
          <a:prstGeom prst="rect">
            <a:avLst/>
          </a:prstGeom>
          <a:solidFill>
            <a:srgbClr val="659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725246"/>
            <a:ext cx="6181493" cy="5709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333322" y="725247"/>
            <a:ext cx="4405946"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2252963"/>
            <a:ext cx="4408449" cy="4181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936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Content Slide 04">
    <p:spTree>
      <p:nvGrpSpPr>
        <p:cNvPr id="1" name=""/>
        <p:cNvGrpSpPr/>
        <p:nvPr/>
      </p:nvGrpSpPr>
      <p:grpSpPr>
        <a:xfrm>
          <a:off x="0" y="0"/>
          <a:ext cx="0" cy="0"/>
          <a:chOff x="0" y="0"/>
          <a:chExt cx="0" cy="0"/>
        </a:xfrm>
      </p:grpSpPr>
      <p:sp>
        <p:nvSpPr>
          <p:cNvPr id="6" name="Rectangle 5"/>
          <p:cNvSpPr/>
          <p:nvPr userDrawn="1"/>
        </p:nvSpPr>
        <p:spPr>
          <a:xfrm>
            <a:off x="-1" y="1"/>
            <a:ext cx="12192001" cy="457200"/>
          </a:xfrm>
          <a:prstGeom prst="rect">
            <a:avLst/>
          </a:prstGeom>
          <a:solidFill>
            <a:srgbClr val="65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725246"/>
            <a:ext cx="6181493" cy="57090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333322" y="725247"/>
            <a:ext cx="4405946"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2252963"/>
            <a:ext cx="4408449" cy="41812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3003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D707F17-CE89-4418-8FDF-C59811893898}"/>
              </a:ext>
            </a:extLst>
          </p:cNvPr>
          <p:cNvSpPr>
            <a:spLocks noGrp="1"/>
          </p:cNvSpPr>
          <p:nvPr>
            <p:ph type="dt" sz="half" idx="10"/>
          </p:nvPr>
        </p:nvSpPr>
        <p:spPr/>
        <p:txBody>
          <a:bodyPr/>
          <a:lstStyle/>
          <a:p>
            <a:fld id="{7C7C3273-C90D-4005-B856-3994BCF96174}" type="datetimeFigureOut">
              <a:rPr lang="en-US" smtClean="0"/>
              <a:t>9/13/2022</a:t>
            </a:fld>
            <a:endParaRPr lang="en-US"/>
          </a:p>
        </p:txBody>
      </p:sp>
      <p:sp>
        <p:nvSpPr>
          <p:cNvPr id="5" name="Footer Placeholder 4">
            <a:extLst>
              <a:ext uri="{FF2B5EF4-FFF2-40B4-BE49-F238E27FC236}">
                <a16:creationId xmlns:a16="http://schemas.microsoft.com/office/drawing/2014/main" id="{072C94E3-6BE6-4A06-BE7F-22329180CE2F}"/>
              </a:ext>
            </a:extLst>
          </p:cNvPr>
          <p:cNvSpPr>
            <a:spLocks noGrp="1"/>
          </p:cNvSpPr>
          <p:nvPr>
            <p:ph type="ftr" sz="quarter" idx="11"/>
          </p:nvPr>
        </p:nvSpPr>
        <p:spPr/>
        <p:txBody>
          <a:bodyPr/>
          <a:lstStyle/>
          <a:p>
            <a:r>
              <a:rPr lang="en-US" dirty="0">
                <a:solidFill>
                  <a:schemeClr val="tx1"/>
                </a:solidFill>
              </a:rPr>
              <a:t>The USDA is an equal opportunity provider, employer and lender. </a:t>
            </a:r>
            <a:endParaRPr lang="en-US" dirty="0"/>
          </a:p>
          <a:p>
            <a:endParaRPr lang="en-US" dirty="0"/>
          </a:p>
        </p:txBody>
      </p:sp>
      <p:sp>
        <p:nvSpPr>
          <p:cNvPr id="6" name="Slide Number Placeholder 5">
            <a:extLst>
              <a:ext uri="{FF2B5EF4-FFF2-40B4-BE49-F238E27FC236}">
                <a16:creationId xmlns:a16="http://schemas.microsoft.com/office/drawing/2014/main" id="{0BBEEDCF-5400-4055-A707-0E050854451D}"/>
              </a:ext>
            </a:extLst>
          </p:cNvPr>
          <p:cNvSpPr>
            <a:spLocks noGrp="1"/>
          </p:cNvSpPr>
          <p:nvPr>
            <p:ph type="sldNum" sz="quarter" idx="12"/>
          </p:nvPr>
        </p:nvSpPr>
        <p:spPr/>
        <p:txBody>
          <a:bodyPr/>
          <a:lstStyle/>
          <a:p>
            <a:fld id="{55764B3D-7353-4E07-BFB2-E645A9EDBA5E}" type="slidenum">
              <a:rPr lang="en-US" smtClean="0"/>
              <a:t>‹#›</a:t>
            </a:fld>
            <a:endParaRPr lang="en-US"/>
          </a:p>
        </p:txBody>
      </p:sp>
      <p:sp>
        <p:nvSpPr>
          <p:cNvPr id="2" name="Title 1">
            <a:extLst>
              <a:ext uri="{FF2B5EF4-FFF2-40B4-BE49-F238E27FC236}">
                <a16:creationId xmlns:a16="http://schemas.microsoft.com/office/drawing/2014/main" id="{598DA011-B747-4CD6-BE47-A2755E5BCF68}"/>
              </a:ext>
            </a:extLst>
          </p:cNvPr>
          <p:cNvSpPr>
            <a:spLocks noGrp="1"/>
          </p:cNvSpPr>
          <p:nvPr>
            <p:ph type="ctrTitle"/>
          </p:nvPr>
        </p:nvSpPr>
        <p:spPr>
          <a:xfrm>
            <a:off x="656252" y="1660868"/>
            <a:ext cx="10697547" cy="817690"/>
          </a:xfrm>
          <a:prstGeom prst="rect">
            <a:avLst/>
          </a:prstGeo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4190042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6_Content Slide 04">
    <p:spTree>
      <p:nvGrpSpPr>
        <p:cNvPr id="1" name=""/>
        <p:cNvGrpSpPr/>
        <p:nvPr/>
      </p:nvGrpSpPr>
      <p:grpSpPr>
        <a:xfrm>
          <a:off x="0" y="0"/>
          <a:ext cx="0" cy="0"/>
          <a:chOff x="0" y="0"/>
          <a:chExt cx="0" cy="0"/>
        </a:xfrm>
      </p:grpSpPr>
      <p:sp>
        <p:nvSpPr>
          <p:cNvPr id="6" name="Rectangle 5"/>
          <p:cNvSpPr/>
          <p:nvPr userDrawn="1"/>
        </p:nvSpPr>
        <p:spPr>
          <a:xfrm>
            <a:off x="-1" y="0"/>
            <a:ext cx="12192001" cy="1597571"/>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1803660"/>
            <a:ext cx="6181493" cy="46305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1" y="-206089"/>
            <a:ext cx="12192001"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1803661"/>
            <a:ext cx="4408449" cy="4630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7508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8_Content Slide 04">
    <p:spTree>
      <p:nvGrpSpPr>
        <p:cNvPr id="1" name=""/>
        <p:cNvGrpSpPr/>
        <p:nvPr/>
      </p:nvGrpSpPr>
      <p:grpSpPr>
        <a:xfrm>
          <a:off x="0" y="0"/>
          <a:ext cx="0" cy="0"/>
          <a:chOff x="0" y="0"/>
          <a:chExt cx="0" cy="0"/>
        </a:xfrm>
      </p:grpSpPr>
      <p:sp>
        <p:nvSpPr>
          <p:cNvPr id="6" name="Rectangle 5"/>
          <p:cNvSpPr/>
          <p:nvPr userDrawn="1"/>
        </p:nvSpPr>
        <p:spPr>
          <a:xfrm>
            <a:off x="-1" y="0"/>
            <a:ext cx="12192001" cy="1597571"/>
          </a:xfrm>
          <a:prstGeom prst="rect">
            <a:avLst/>
          </a:prstGeom>
          <a:solidFill>
            <a:srgbClr val="85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1803660"/>
            <a:ext cx="6181493" cy="46305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1" y="-206089"/>
            <a:ext cx="12192001"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1803661"/>
            <a:ext cx="4408449" cy="4630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8306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9_Content Slide 04">
    <p:spTree>
      <p:nvGrpSpPr>
        <p:cNvPr id="1" name=""/>
        <p:cNvGrpSpPr/>
        <p:nvPr/>
      </p:nvGrpSpPr>
      <p:grpSpPr>
        <a:xfrm>
          <a:off x="0" y="0"/>
          <a:ext cx="0" cy="0"/>
          <a:chOff x="0" y="0"/>
          <a:chExt cx="0" cy="0"/>
        </a:xfrm>
      </p:grpSpPr>
      <p:sp>
        <p:nvSpPr>
          <p:cNvPr id="6" name="Rectangle 5"/>
          <p:cNvSpPr/>
          <p:nvPr userDrawn="1"/>
        </p:nvSpPr>
        <p:spPr>
          <a:xfrm>
            <a:off x="-1" y="0"/>
            <a:ext cx="12192001" cy="1597571"/>
          </a:xfrm>
          <a:prstGeom prst="rect">
            <a:avLst/>
          </a:prstGeom>
          <a:solidFill>
            <a:srgbClr val="659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1803660"/>
            <a:ext cx="6181493" cy="46305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1" y="-206089"/>
            <a:ext cx="12192001"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1803661"/>
            <a:ext cx="4408449" cy="4630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464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Content Slide 04">
    <p:spTree>
      <p:nvGrpSpPr>
        <p:cNvPr id="1" name=""/>
        <p:cNvGrpSpPr/>
        <p:nvPr/>
      </p:nvGrpSpPr>
      <p:grpSpPr>
        <a:xfrm>
          <a:off x="0" y="0"/>
          <a:ext cx="0" cy="0"/>
          <a:chOff x="0" y="0"/>
          <a:chExt cx="0" cy="0"/>
        </a:xfrm>
      </p:grpSpPr>
      <p:sp>
        <p:nvSpPr>
          <p:cNvPr id="6" name="Rectangle 5"/>
          <p:cNvSpPr/>
          <p:nvPr userDrawn="1"/>
        </p:nvSpPr>
        <p:spPr>
          <a:xfrm>
            <a:off x="-1" y="0"/>
            <a:ext cx="12192001" cy="1597571"/>
          </a:xfrm>
          <a:prstGeom prst="rect">
            <a:avLst/>
          </a:prstGeom>
          <a:solidFill>
            <a:srgbClr val="65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5252224" y="1803660"/>
            <a:ext cx="6181493" cy="46305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1" y="-206089"/>
            <a:ext cx="12192001" cy="12596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Click to edit Master title style</a:t>
            </a:r>
          </a:p>
        </p:txBody>
      </p:sp>
      <p:sp>
        <p:nvSpPr>
          <p:cNvPr id="8" name="Content Placeholder 2">
            <a:extLst>
              <a:ext uri="{FF2B5EF4-FFF2-40B4-BE49-F238E27FC236}">
                <a16:creationId xmlns:a16="http://schemas.microsoft.com/office/drawing/2014/main" id="{D416A857-ADDF-49AA-BA66-1DD7EA616319}"/>
              </a:ext>
            </a:extLst>
          </p:cNvPr>
          <p:cNvSpPr>
            <a:spLocks noGrp="1"/>
          </p:cNvSpPr>
          <p:nvPr>
            <p:ph idx="11"/>
          </p:nvPr>
        </p:nvSpPr>
        <p:spPr>
          <a:xfrm>
            <a:off x="330819" y="1803661"/>
            <a:ext cx="4408449" cy="4630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6736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Slide 05">
    <p:spTree>
      <p:nvGrpSpPr>
        <p:cNvPr id="1" name=""/>
        <p:cNvGrpSpPr/>
        <p:nvPr/>
      </p:nvGrpSpPr>
      <p:grpSpPr>
        <a:xfrm>
          <a:off x="0" y="0"/>
          <a:ext cx="0" cy="0"/>
          <a:chOff x="0" y="0"/>
          <a:chExt cx="0" cy="0"/>
        </a:xfrm>
      </p:grpSpPr>
      <p:sp>
        <p:nvSpPr>
          <p:cNvPr id="6" name="Rectangle 5"/>
          <p:cNvSpPr/>
          <p:nvPr userDrawn="1"/>
        </p:nvSpPr>
        <p:spPr>
          <a:xfrm>
            <a:off x="-1" y="0"/>
            <a:ext cx="4728117" cy="685800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23EA378C-0A4A-44C0-9980-0EAF6060AE6F}"/>
              </a:ext>
            </a:extLst>
          </p:cNvPr>
          <p:cNvSpPr>
            <a:spLocks noGrp="1"/>
          </p:cNvSpPr>
          <p:nvPr>
            <p:ph idx="1"/>
          </p:nvPr>
        </p:nvSpPr>
        <p:spPr>
          <a:xfrm>
            <a:off x="646771" y="568712"/>
            <a:ext cx="3468029" cy="5608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4728116" y="568712"/>
            <a:ext cx="7463884" cy="6289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38923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ontent Slide 05">
    <p:spTree>
      <p:nvGrpSpPr>
        <p:cNvPr id="1" name=""/>
        <p:cNvGrpSpPr/>
        <p:nvPr/>
      </p:nvGrpSpPr>
      <p:grpSpPr>
        <a:xfrm>
          <a:off x="0" y="0"/>
          <a:ext cx="0" cy="0"/>
          <a:chOff x="0" y="0"/>
          <a:chExt cx="0" cy="0"/>
        </a:xfrm>
      </p:grpSpPr>
      <p:sp>
        <p:nvSpPr>
          <p:cNvPr id="6" name="Rectangle 5"/>
          <p:cNvSpPr/>
          <p:nvPr userDrawn="1"/>
        </p:nvSpPr>
        <p:spPr>
          <a:xfrm>
            <a:off x="-1" y="0"/>
            <a:ext cx="4728117" cy="6858000"/>
          </a:xfrm>
          <a:prstGeom prst="rect">
            <a:avLst/>
          </a:prstGeom>
          <a:solidFill>
            <a:srgbClr val="85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23EA378C-0A4A-44C0-9980-0EAF6060AE6F}"/>
              </a:ext>
            </a:extLst>
          </p:cNvPr>
          <p:cNvSpPr>
            <a:spLocks noGrp="1"/>
          </p:cNvSpPr>
          <p:nvPr>
            <p:ph idx="1"/>
          </p:nvPr>
        </p:nvSpPr>
        <p:spPr>
          <a:xfrm>
            <a:off x="646771" y="568712"/>
            <a:ext cx="3468029" cy="5608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4728116" y="568712"/>
            <a:ext cx="7463884" cy="6289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6753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ontent Slide 05">
    <p:spTree>
      <p:nvGrpSpPr>
        <p:cNvPr id="1" name=""/>
        <p:cNvGrpSpPr/>
        <p:nvPr/>
      </p:nvGrpSpPr>
      <p:grpSpPr>
        <a:xfrm>
          <a:off x="0" y="0"/>
          <a:ext cx="0" cy="0"/>
          <a:chOff x="0" y="0"/>
          <a:chExt cx="0" cy="0"/>
        </a:xfrm>
      </p:grpSpPr>
      <p:sp>
        <p:nvSpPr>
          <p:cNvPr id="6" name="Rectangle 5"/>
          <p:cNvSpPr/>
          <p:nvPr userDrawn="1"/>
        </p:nvSpPr>
        <p:spPr>
          <a:xfrm>
            <a:off x="-1" y="0"/>
            <a:ext cx="4728117" cy="6858000"/>
          </a:xfrm>
          <a:prstGeom prst="rect">
            <a:avLst/>
          </a:prstGeom>
          <a:solidFill>
            <a:srgbClr val="659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23EA378C-0A4A-44C0-9980-0EAF6060AE6F}"/>
              </a:ext>
            </a:extLst>
          </p:cNvPr>
          <p:cNvSpPr>
            <a:spLocks noGrp="1"/>
          </p:cNvSpPr>
          <p:nvPr>
            <p:ph idx="1"/>
          </p:nvPr>
        </p:nvSpPr>
        <p:spPr>
          <a:xfrm>
            <a:off x="646771" y="568712"/>
            <a:ext cx="3468029" cy="5608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4728116" y="568712"/>
            <a:ext cx="7463884" cy="6289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8663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Content Slide 05">
    <p:spTree>
      <p:nvGrpSpPr>
        <p:cNvPr id="1" name=""/>
        <p:cNvGrpSpPr/>
        <p:nvPr/>
      </p:nvGrpSpPr>
      <p:grpSpPr>
        <a:xfrm>
          <a:off x="0" y="0"/>
          <a:ext cx="0" cy="0"/>
          <a:chOff x="0" y="0"/>
          <a:chExt cx="0" cy="0"/>
        </a:xfrm>
      </p:grpSpPr>
      <p:sp>
        <p:nvSpPr>
          <p:cNvPr id="6" name="Rectangle 5"/>
          <p:cNvSpPr/>
          <p:nvPr userDrawn="1"/>
        </p:nvSpPr>
        <p:spPr>
          <a:xfrm>
            <a:off x="-1" y="0"/>
            <a:ext cx="4728117" cy="6858000"/>
          </a:xfrm>
          <a:prstGeom prst="rect">
            <a:avLst/>
          </a:prstGeom>
          <a:solidFill>
            <a:srgbClr val="65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23EA378C-0A4A-44C0-9980-0EAF6060AE6F}"/>
              </a:ext>
            </a:extLst>
          </p:cNvPr>
          <p:cNvSpPr>
            <a:spLocks noGrp="1"/>
          </p:cNvSpPr>
          <p:nvPr>
            <p:ph idx="1"/>
          </p:nvPr>
        </p:nvSpPr>
        <p:spPr>
          <a:xfrm>
            <a:off x="646771" y="568712"/>
            <a:ext cx="3468029" cy="5608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4728116" y="568712"/>
            <a:ext cx="7463884" cy="6289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6068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Slide 06">
    <p:spTree>
      <p:nvGrpSpPr>
        <p:cNvPr id="1" name=""/>
        <p:cNvGrpSpPr/>
        <p:nvPr/>
      </p:nvGrpSpPr>
      <p:grpSpPr>
        <a:xfrm>
          <a:off x="0" y="0"/>
          <a:ext cx="0" cy="0"/>
          <a:chOff x="0" y="0"/>
          <a:chExt cx="0" cy="0"/>
        </a:xfrm>
      </p:grpSpPr>
      <p:sp>
        <p:nvSpPr>
          <p:cNvPr id="6" name="Rectangle 5"/>
          <p:cNvSpPr/>
          <p:nvPr userDrawn="1"/>
        </p:nvSpPr>
        <p:spPr>
          <a:xfrm>
            <a:off x="6096000" y="0"/>
            <a:ext cx="6096000" cy="6858000"/>
          </a:xfrm>
          <a:prstGeom prst="rect">
            <a:avLst/>
          </a:prstGeom>
          <a:solidFill>
            <a:srgbClr val="324543"/>
          </a:solidFill>
          <a:ln>
            <a:solidFill>
              <a:srgbClr val="324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23EA378C-0A4A-44C0-9980-0EAF6060AE6F}"/>
              </a:ext>
            </a:extLst>
          </p:cNvPr>
          <p:cNvSpPr>
            <a:spLocks noGrp="1"/>
          </p:cNvSpPr>
          <p:nvPr>
            <p:ph idx="1"/>
          </p:nvPr>
        </p:nvSpPr>
        <p:spPr>
          <a:xfrm>
            <a:off x="0" y="625422"/>
            <a:ext cx="6096000" cy="6232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6858001" y="2118743"/>
            <a:ext cx="4575716"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6858000" y="625422"/>
            <a:ext cx="4575716" cy="11593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4214349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Content Slide 06">
    <p:spTree>
      <p:nvGrpSpPr>
        <p:cNvPr id="1" name=""/>
        <p:cNvGrpSpPr/>
        <p:nvPr/>
      </p:nvGrpSpPr>
      <p:grpSpPr>
        <a:xfrm>
          <a:off x="0" y="0"/>
          <a:ext cx="0" cy="0"/>
          <a:chOff x="0" y="0"/>
          <a:chExt cx="0" cy="0"/>
        </a:xfrm>
      </p:grpSpPr>
      <p:sp>
        <p:nvSpPr>
          <p:cNvPr id="6" name="Rectangle 5"/>
          <p:cNvSpPr/>
          <p:nvPr userDrawn="1"/>
        </p:nvSpPr>
        <p:spPr>
          <a:xfrm>
            <a:off x="6096000" y="0"/>
            <a:ext cx="6096000" cy="6858000"/>
          </a:xfrm>
          <a:prstGeom prst="rect">
            <a:avLst/>
          </a:prstGeom>
          <a:solidFill>
            <a:srgbClr val="85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23EA378C-0A4A-44C0-9980-0EAF6060AE6F}"/>
              </a:ext>
            </a:extLst>
          </p:cNvPr>
          <p:cNvSpPr>
            <a:spLocks noGrp="1"/>
          </p:cNvSpPr>
          <p:nvPr>
            <p:ph idx="1"/>
          </p:nvPr>
        </p:nvSpPr>
        <p:spPr>
          <a:xfrm>
            <a:off x="0" y="625422"/>
            <a:ext cx="6096000" cy="6232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6858001" y="2118743"/>
            <a:ext cx="4575716"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6858000" y="625422"/>
            <a:ext cx="4575716" cy="11593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18581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Slid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0142E6-8AF9-4F89-9D96-7940D2F21F5D}"/>
              </a:ext>
            </a:extLst>
          </p:cNvPr>
          <p:cNvPicPr>
            <a:picLocks noChangeAspect="1"/>
          </p:cNvPicPr>
          <p:nvPr userDrawn="1"/>
        </p:nvPicPr>
        <p:blipFill>
          <a:blip r:embed="rId2">
            <a:extLst>
              <a:ext uri="{28A0092B-C50C-407E-A947-70E740481C1C}">
                <a14:useLocalDpi xmlns:a14="http://schemas.microsoft.com/office/drawing/2010/main" val="0"/>
              </a:ext>
            </a:extLst>
          </a:blip>
          <a:srcRect l="591" r="591"/>
          <a:stretch/>
        </p:blipFill>
        <p:spPr>
          <a:xfrm>
            <a:off x="646981" y="715691"/>
            <a:ext cx="10808898" cy="5426617"/>
          </a:xfrm>
          <a:prstGeom prst="rect">
            <a:avLst/>
          </a:prstGeom>
        </p:spPr>
      </p:pic>
      <p:sp>
        <p:nvSpPr>
          <p:cNvPr id="3" name="Content Placeholder 2"/>
          <p:cNvSpPr>
            <a:spLocks noGrp="1"/>
          </p:cNvSpPr>
          <p:nvPr>
            <p:ph idx="1" hasCustomPrompt="1"/>
          </p:nvPr>
        </p:nvSpPr>
        <p:spPr>
          <a:xfrm>
            <a:off x="1073020" y="3429002"/>
            <a:ext cx="2550074" cy="12163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Regional Vitality</a:t>
            </a:r>
          </a:p>
        </p:txBody>
      </p:sp>
      <p:sp>
        <p:nvSpPr>
          <p:cNvPr id="11" name="Content Placeholder 2">
            <a:extLst>
              <a:ext uri="{FF2B5EF4-FFF2-40B4-BE49-F238E27FC236}">
                <a16:creationId xmlns:a16="http://schemas.microsoft.com/office/drawing/2014/main" id="{9F3DF3B3-904C-47C5-8382-132C4121C504}"/>
              </a:ext>
            </a:extLst>
          </p:cNvPr>
          <p:cNvSpPr>
            <a:spLocks noGrp="1"/>
          </p:cNvSpPr>
          <p:nvPr>
            <p:ph idx="10" hasCustomPrompt="1"/>
          </p:nvPr>
        </p:nvSpPr>
        <p:spPr>
          <a:xfrm>
            <a:off x="4776393" y="3429000"/>
            <a:ext cx="2550074" cy="12163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National Prosperity</a:t>
            </a:r>
          </a:p>
        </p:txBody>
      </p:sp>
      <p:sp>
        <p:nvSpPr>
          <p:cNvPr id="12" name="Content Placeholder 2">
            <a:extLst>
              <a:ext uri="{FF2B5EF4-FFF2-40B4-BE49-F238E27FC236}">
                <a16:creationId xmlns:a16="http://schemas.microsoft.com/office/drawing/2014/main" id="{8FE1B8CB-1D8A-4052-926E-A4A7DA98A57C}"/>
              </a:ext>
            </a:extLst>
          </p:cNvPr>
          <p:cNvSpPr>
            <a:spLocks noGrp="1"/>
          </p:cNvSpPr>
          <p:nvPr>
            <p:ph idx="11" hasCustomPrompt="1"/>
          </p:nvPr>
        </p:nvSpPr>
        <p:spPr>
          <a:xfrm>
            <a:off x="8479766" y="3429001"/>
            <a:ext cx="2550074" cy="12163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International Ecological Connection</a:t>
            </a:r>
          </a:p>
        </p:txBody>
      </p:sp>
      <p:sp>
        <p:nvSpPr>
          <p:cNvPr id="13" name="Content Placeholder 2">
            <a:extLst>
              <a:ext uri="{FF2B5EF4-FFF2-40B4-BE49-F238E27FC236}">
                <a16:creationId xmlns:a16="http://schemas.microsoft.com/office/drawing/2014/main" id="{CD5AF24D-EC64-4E3F-A4CE-68080FD76053}"/>
              </a:ext>
            </a:extLst>
          </p:cNvPr>
          <p:cNvSpPr>
            <a:spLocks noGrp="1"/>
          </p:cNvSpPr>
          <p:nvPr>
            <p:ph idx="12" hasCustomPrompt="1"/>
          </p:nvPr>
        </p:nvSpPr>
        <p:spPr>
          <a:xfrm>
            <a:off x="1073020" y="4645329"/>
            <a:ext cx="2550074" cy="12163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Region supports rural and urban communities and economies.</a:t>
            </a:r>
          </a:p>
        </p:txBody>
      </p:sp>
      <p:sp>
        <p:nvSpPr>
          <p:cNvPr id="15" name="Content Placeholder 2">
            <a:extLst>
              <a:ext uri="{FF2B5EF4-FFF2-40B4-BE49-F238E27FC236}">
                <a16:creationId xmlns:a16="http://schemas.microsoft.com/office/drawing/2014/main" id="{62F85BFA-F7ED-476A-AE3D-95EC42ED05CC}"/>
              </a:ext>
            </a:extLst>
          </p:cNvPr>
          <p:cNvSpPr>
            <a:spLocks noGrp="1"/>
          </p:cNvSpPr>
          <p:nvPr>
            <p:ph idx="13" hasCustomPrompt="1"/>
          </p:nvPr>
        </p:nvSpPr>
        <p:spPr>
          <a:xfrm>
            <a:off x="4776393" y="4645327"/>
            <a:ext cx="2550074" cy="12163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Region’s resources contribute to the Nation’s quality of life.</a:t>
            </a:r>
          </a:p>
        </p:txBody>
      </p:sp>
      <p:sp>
        <p:nvSpPr>
          <p:cNvPr id="16" name="Content Placeholder 2">
            <a:extLst>
              <a:ext uri="{FF2B5EF4-FFF2-40B4-BE49-F238E27FC236}">
                <a16:creationId xmlns:a16="http://schemas.microsoft.com/office/drawing/2014/main" id="{F2D201D3-B75A-4E25-AA09-38399631B54D}"/>
              </a:ext>
            </a:extLst>
          </p:cNvPr>
          <p:cNvSpPr>
            <a:spLocks noGrp="1"/>
          </p:cNvSpPr>
          <p:nvPr>
            <p:ph idx="14" hasCustomPrompt="1"/>
          </p:nvPr>
        </p:nvSpPr>
        <p:spPr>
          <a:xfrm>
            <a:off x="8479766" y="4645328"/>
            <a:ext cx="2550074" cy="12163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Region’s resources contribute to the Nation’s quality of life.</a:t>
            </a:r>
          </a:p>
        </p:txBody>
      </p:sp>
    </p:spTree>
    <p:extLst>
      <p:ext uri="{BB962C8B-B14F-4D97-AF65-F5344CB8AC3E}">
        <p14:creationId xmlns:p14="http://schemas.microsoft.com/office/powerpoint/2010/main" val="1137499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Content Slide 06">
    <p:spTree>
      <p:nvGrpSpPr>
        <p:cNvPr id="1" name=""/>
        <p:cNvGrpSpPr/>
        <p:nvPr/>
      </p:nvGrpSpPr>
      <p:grpSpPr>
        <a:xfrm>
          <a:off x="0" y="0"/>
          <a:ext cx="0" cy="0"/>
          <a:chOff x="0" y="0"/>
          <a:chExt cx="0" cy="0"/>
        </a:xfrm>
      </p:grpSpPr>
      <p:sp>
        <p:nvSpPr>
          <p:cNvPr id="6" name="Rectangle 5"/>
          <p:cNvSpPr/>
          <p:nvPr userDrawn="1"/>
        </p:nvSpPr>
        <p:spPr>
          <a:xfrm>
            <a:off x="6096000" y="0"/>
            <a:ext cx="6096000" cy="6858000"/>
          </a:xfrm>
          <a:prstGeom prst="rect">
            <a:avLst/>
          </a:prstGeom>
          <a:solidFill>
            <a:srgbClr val="659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23EA378C-0A4A-44C0-9980-0EAF6060AE6F}"/>
              </a:ext>
            </a:extLst>
          </p:cNvPr>
          <p:cNvSpPr>
            <a:spLocks noGrp="1"/>
          </p:cNvSpPr>
          <p:nvPr>
            <p:ph idx="1"/>
          </p:nvPr>
        </p:nvSpPr>
        <p:spPr>
          <a:xfrm>
            <a:off x="0" y="625422"/>
            <a:ext cx="6096000" cy="6232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6858001" y="2118743"/>
            <a:ext cx="4575716"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6858000" y="625422"/>
            <a:ext cx="4575716" cy="11593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203695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Content Slide 06">
    <p:spTree>
      <p:nvGrpSpPr>
        <p:cNvPr id="1" name=""/>
        <p:cNvGrpSpPr/>
        <p:nvPr/>
      </p:nvGrpSpPr>
      <p:grpSpPr>
        <a:xfrm>
          <a:off x="0" y="0"/>
          <a:ext cx="0" cy="0"/>
          <a:chOff x="0" y="0"/>
          <a:chExt cx="0" cy="0"/>
        </a:xfrm>
      </p:grpSpPr>
      <p:sp>
        <p:nvSpPr>
          <p:cNvPr id="6" name="Rectangle 5"/>
          <p:cNvSpPr/>
          <p:nvPr userDrawn="1"/>
        </p:nvSpPr>
        <p:spPr>
          <a:xfrm>
            <a:off x="6096000" y="0"/>
            <a:ext cx="6096000" cy="6858000"/>
          </a:xfrm>
          <a:prstGeom prst="rect">
            <a:avLst/>
          </a:prstGeom>
          <a:solidFill>
            <a:srgbClr val="659B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a:extLst>
              <a:ext uri="{FF2B5EF4-FFF2-40B4-BE49-F238E27FC236}">
                <a16:creationId xmlns:a16="http://schemas.microsoft.com/office/drawing/2014/main" id="{23EA378C-0A4A-44C0-9980-0EAF6060AE6F}"/>
              </a:ext>
            </a:extLst>
          </p:cNvPr>
          <p:cNvSpPr>
            <a:spLocks noGrp="1"/>
          </p:cNvSpPr>
          <p:nvPr>
            <p:ph idx="1"/>
          </p:nvPr>
        </p:nvSpPr>
        <p:spPr>
          <a:xfrm>
            <a:off x="0" y="625422"/>
            <a:ext cx="6096000" cy="6232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a:extLst>
              <a:ext uri="{FF2B5EF4-FFF2-40B4-BE49-F238E27FC236}">
                <a16:creationId xmlns:a16="http://schemas.microsoft.com/office/drawing/2014/main" id="{5DC05552-D51F-4FF4-A16A-DE87EDFC5DBA}"/>
              </a:ext>
            </a:extLst>
          </p:cNvPr>
          <p:cNvSpPr>
            <a:spLocks noGrp="1"/>
          </p:cNvSpPr>
          <p:nvPr>
            <p:ph idx="10"/>
          </p:nvPr>
        </p:nvSpPr>
        <p:spPr>
          <a:xfrm>
            <a:off x="6858001" y="2118743"/>
            <a:ext cx="4575716"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DB224C4B-A069-47D5-BF6A-091385F49857}"/>
              </a:ext>
            </a:extLst>
          </p:cNvPr>
          <p:cNvSpPr>
            <a:spLocks noGrp="1"/>
          </p:cNvSpPr>
          <p:nvPr>
            <p:ph type="title"/>
          </p:nvPr>
        </p:nvSpPr>
        <p:spPr>
          <a:xfrm>
            <a:off x="6858000" y="625422"/>
            <a:ext cx="4575716" cy="11593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29217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161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4_Content Slide 01">
    <p:spTree>
      <p:nvGrpSpPr>
        <p:cNvPr id="1" name=""/>
        <p:cNvGrpSpPr/>
        <p:nvPr/>
      </p:nvGrpSpPr>
      <p:grpSpPr>
        <a:xfrm>
          <a:off x="0" y="0"/>
          <a:ext cx="0" cy="0"/>
          <a:chOff x="0" y="0"/>
          <a:chExt cx="0" cy="0"/>
        </a:xfrm>
      </p:grpSpPr>
      <p:cxnSp>
        <p:nvCxnSpPr>
          <p:cNvPr id="14" name="Straight Connector 13"/>
          <p:cNvCxnSpPr>
            <a:cxnSpLocks/>
          </p:cNvCxnSpPr>
          <p:nvPr userDrawn="1"/>
        </p:nvCxnSpPr>
        <p:spPr>
          <a:xfrm>
            <a:off x="0" y="6384003"/>
            <a:ext cx="9480430" cy="0"/>
          </a:xfrm>
          <a:prstGeom prst="line">
            <a:avLst/>
          </a:prstGeom>
          <a:ln>
            <a:solidFill>
              <a:srgbClr val="324543"/>
            </a:solidFill>
          </a:ln>
        </p:spPr>
        <p:style>
          <a:lnRef idx="1">
            <a:schemeClr val="accent6"/>
          </a:lnRef>
          <a:fillRef idx="0">
            <a:schemeClr val="accent6"/>
          </a:fillRef>
          <a:effectRef idx="0">
            <a:schemeClr val="accent6"/>
          </a:effectRef>
          <a:fontRef idx="minor">
            <a:schemeClr val="tx1"/>
          </a:fontRef>
        </p:style>
      </p:cxnSp>
      <p:sp>
        <p:nvSpPr>
          <p:cNvPr id="2" name="Title 1"/>
          <p:cNvSpPr>
            <a:spLocks noGrp="1"/>
          </p:cNvSpPr>
          <p:nvPr>
            <p:ph type="title"/>
          </p:nvPr>
        </p:nvSpPr>
        <p:spPr>
          <a:xfrm>
            <a:off x="1073020" y="223978"/>
            <a:ext cx="7442330" cy="11593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1073020" y="1839963"/>
            <a:ext cx="7442330"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C183D7F6-B498-43B3-948B-1728B52AA6E4}">
                <adec:decorative xmlns:adec="http://schemas.microsoft.com/office/drawing/2017/decorative" val="1"/>
              </a:ext>
            </a:extLst>
          </p:cNvPr>
          <p:cNvSpPr/>
          <p:nvPr userDrawn="1"/>
        </p:nvSpPr>
        <p:spPr>
          <a:xfrm>
            <a:off x="0" y="0"/>
            <a:ext cx="838200" cy="6858000"/>
          </a:xfrm>
          <a:prstGeom prst="rect">
            <a:avLst/>
          </a:prstGeom>
          <a:solidFill>
            <a:srgbClr val="324543"/>
          </a:solidFill>
          <a:ln>
            <a:solidFill>
              <a:srgbClr val="324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6F39EBA0-33D3-4CAD-9AE4-9007392F3C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93890" y="5868764"/>
            <a:ext cx="2949968" cy="802136"/>
          </a:xfrm>
          <a:prstGeom prst="rect">
            <a:avLst/>
          </a:prstGeom>
        </p:spPr>
      </p:pic>
      <p:cxnSp>
        <p:nvCxnSpPr>
          <p:cNvPr id="8" name="Straight Connector 7">
            <a:extLst>
              <a:ext uri="{FF2B5EF4-FFF2-40B4-BE49-F238E27FC236}">
                <a16:creationId xmlns:a16="http://schemas.microsoft.com/office/drawing/2014/main" id="{E1E1E88C-A730-4532-989A-8F22A82C25B3}"/>
              </a:ext>
            </a:extLst>
          </p:cNvPr>
          <p:cNvCxnSpPr>
            <a:cxnSpLocks/>
          </p:cNvCxnSpPr>
          <p:nvPr userDrawn="1"/>
        </p:nvCxnSpPr>
        <p:spPr>
          <a:xfrm>
            <a:off x="838200" y="1383299"/>
            <a:ext cx="11353800" cy="0"/>
          </a:xfrm>
          <a:prstGeom prst="line">
            <a:avLst/>
          </a:prstGeom>
          <a:ln>
            <a:solidFill>
              <a:srgbClr val="324543"/>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72254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8_Content Slide 01">
    <p:spTree>
      <p:nvGrpSpPr>
        <p:cNvPr id="1" name=""/>
        <p:cNvGrpSpPr/>
        <p:nvPr/>
      </p:nvGrpSpPr>
      <p:grpSpPr>
        <a:xfrm>
          <a:off x="0" y="0"/>
          <a:ext cx="0" cy="0"/>
          <a:chOff x="0" y="0"/>
          <a:chExt cx="0" cy="0"/>
        </a:xfrm>
      </p:grpSpPr>
      <p:cxnSp>
        <p:nvCxnSpPr>
          <p:cNvPr id="14" name="Straight Connector 13"/>
          <p:cNvCxnSpPr>
            <a:cxnSpLocks/>
          </p:cNvCxnSpPr>
          <p:nvPr userDrawn="1"/>
        </p:nvCxnSpPr>
        <p:spPr>
          <a:xfrm>
            <a:off x="612475" y="1383299"/>
            <a:ext cx="11579525" cy="0"/>
          </a:xfrm>
          <a:prstGeom prst="line">
            <a:avLst/>
          </a:prstGeom>
          <a:ln>
            <a:solidFill>
              <a:srgbClr val="324543"/>
            </a:solidFill>
          </a:ln>
        </p:spPr>
        <p:style>
          <a:lnRef idx="1">
            <a:schemeClr val="accent6"/>
          </a:lnRef>
          <a:fillRef idx="0">
            <a:schemeClr val="accent6"/>
          </a:fillRef>
          <a:effectRef idx="0">
            <a:schemeClr val="accent6"/>
          </a:effectRef>
          <a:fontRef idx="minor">
            <a:schemeClr val="tx1"/>
          </a:fontRef>
        </p:style>
      </p:cxnSp>
      <p:sp>
        <p:nvSpPr>
          <p:cNvPr id="2" name="Title 1"/>
          <p:cNvSpPr>
            <a:spLocks noGrp="1"/>
          </p:cNvSpPr>
          <p:nvPr>
            <p:ph type="title"/>
          </p:nvPr>
        </p:nvSpPr>
        <p:spPr>
          <a:xfrm>
            <a:off x="1073020" y="223978"/>
            <a:ext cx="7442330" cy="11593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1073020" y="1839963"/>
            <a:ext cx="7442330"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C183D7F6-B498-43B3-948B-1728B52AA6E4}">
                <adec:decorative xmlns:adec="http://schemas.microsoft.com/office/drawing/2017/decorative" val="1"/>
              </a:ext>
            </a:extLst>
          </p:cNvPr>
          <p:cNvSpPr/>
          <p:nvPr userDrawn="1"/>
        </p:nvSpPr>
        <p:spPr>
          <a:xfrm>
            <a:off x="0" y="0"/>
            <a:ext cx="838200" cy="6858000"/>
          </a:xfrm>
          <a:prstGeom prst="rect">
            <a:avLst/>
          </a:prstGeom>
          <a:solidFill>
            <a:srgbClr val="324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3567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1_Content Slide 01">
    <p:spTree>
      <p:nvGrpSpPr>
        <p:cNvPr id="1" name=""/>
        <p:cNvGrpSpPr/>
        <p:nvPr/>
      </p:nvGrpSpPr>
      <p:grpSpPr>
        <a:xfrm>
          <a:off x="0" y="0"/>
          <a:ext cx="0" cy="0"/>
          <a:chOff x="0" y="0"/>
          <a:chExt cx="0" cy="0"/>
        </a:xfrm>
      </p:grpSpPr>
      <p:sp>
        <p:nvSpPr>
          <p:cNvPr id="2" name="Title 1"/>
          <p:cNvSpPr>
            <a:spLocks noGrp="1"/>
          </p:cNvSpPr>
          <p:nvPr>
            <p:ph type="title"/>
          </p:nvPr>
        </p:nvSpPr>
        <p:spPr>
          <a:xfrm>
            <a:off x="1073020" y="223978"/>
            <a:ext cx="7442330" cy="11593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1073020" y="1839963"/>
            <a:ext cx="7442330"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C183D7F6-B498-43B3-948B-1728B52AA6E4}">
                <adec:decorative xmlns:adec="http://schemas.microsoft.com/office/drawing/2017/decorative" val="1"/>
              </a:ext>
            </a:extLst>
          </p:cNvPr>
          <p:cNvSpPr/>
          <p:nvPr userDrawn="1"/>
        </p:nvSpPr>
        <p:spPr>
          <a:xfrm>
            <a:off x="0" y="0"/>
            <a:ext cx="838200" cy="6858000"/>
          </a:xfrm>
          <a:prstGeom prst="rect">
            <a:avLst/>
          </a:prstGeom>
          <a:solidFill>
            <a:srgbClr val="85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F7BBAA30-761F-469F-8040-381BC93AFD72}"/>
              </a:ext>
            </a:extLst>
          </p:cNvPr>
          <p:cNvCxnSpPr>
            <a:cxnSpLocks/>
          </p:cNvCxnSpPr>
          <p:nvPr userDrawn="1"/>
        </p:nvCxnSpPr>
        <p:spPr>
          <a:xfrm>
            <a:off x="0" y="6384003"/>
            <a:ext cx="9480430" cy="0"/>
          </a:xfrm>
          <a:prstGeom prst="line">
            <a:avLst/>
          </a:prstGeom>
          <a:ln>
            <a:solidFill>
              <a:srgbClr val="853839"/>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3758E09E-12AD-4F5D-8E2C-6FE228CA87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93890" y="5868764"/>
            <a:ext cx="2949968" cy="802136"/>
          </a:xfrm>
          <a:prstGeom prst="rect">
            <a:avLst/>
          </a:prstGeom>
        </p:spPr>
      </p:pic>
      <p:cxnSp>
        <p:nvCxnSpPr>
          <p:cNvPr id="8" name="Straight Connector 7">
            <a:extLst>
              <a:ext uri="{FF2B5EF4-FFF2-40B4-BE49-F238E27FC236}">
                <a16:creationId xmlns:a16="http://schemas.microsoft.com/office/drawing/2014/main" id="{C4C9F50C-F51E-4EEA-91A8-D39260AD1564}"/>
              </a:ext>
            </a:extLst>
          </p:cNvPr>
          <p:cNvCxnSpPr/>
          <p:nvPr userDrawn="1"/>
        </p:nvCxnSpPr>
        <p:spPr>
          <a:xfrm>
            <a:off x="838200" y="1383299"/>
            <a:ext cx="11353800" cy="0"/>
          </a:xfrm>
          <a:prstGeom prst="line">
            <a:avLst/>
          </a:prstGeom>
          <a:ln>
            <a:solidFill>
              <a:srgbClr val="85383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6342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5_Content Slide 01">
    <p:spTree>
      <p:nvGrpSpPr>
        <p:cNvPr id="1" name=""/>
        <p:cNvGrpSpPr/>
        <p:nvPr/>
      </p:nvGrpSpPr>
      <p:grpSpPr>
        <a:xfrm>
          <a:off x="0" y="0"/>
          <a:ext cx="0" cy="0"/>
          <a:chOff x="0" y="0"/>
          <a:chExt cx="0" cy="0"/>
        </a:xfrm>
      </p:grpSpPr>
      <p:sp>
        <p:nvSpPr>
          <p:cNvPr id="2" name="Title 1"/>
          <p:cNvSpPr>
            <a:spLocks noGrp="1"/>
          </p:cNvSpPr>
          <p:nvPr>
            <p:ph type="title"/>
          </p:nvPr>
        </p:nvSpPr>
        <p:spPr>
          <a:xfrm>
            <a:off x="1073020" y="223978"/>
            <a:ext cx="7442330" cy="11593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1073020" y="1839963"/>
            <a:ext cx="7442330"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C183D7F6-B498-43B3-948B-1728B52AA6E4}">
                <adec:decorative xmlns:adec="http://schemas.microsoft.com/office/drawing/2017/decorative" val="1"/>
              </a:ext>
            </a:extLst>
          </p:cNvPr>
          <p:cNvSpPr/>
          <p:nvPr userDrawn="1"/>
        </p:nvSpPr>
        <p:spPr>
          <a:xfrm>
            <a:off x="0" y="0"/>
            <a:ext cx="838200" cy="6858000"/>
          </a:xfrm>
          <a:prstGeom prst="rect">
            <a:avLst/>
          </a:prstGeom>
          <a:solidFill>
            <a:srgbClr val="853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3E16B09B-6AC4-48B8-A3FB-89C416A0CC0F}"/>
              </a:ext>
            </a:extLst>
          </p:cNvPr>
          <p:cNvCxnSpPr/>
          <p:nvPr userDrawn="1"/>
        </p:nvCxnSpPr>
        <p:spPr>
          <a:xfrm>
            <a:off x="838200" y="1383299"/>
            <a:ext cx="11353800" cy="0"/>
          </a:xfrm>
          <a:prstGeom prst="line">
            <a:avLst/>
          </a:prstGeom>
          <a:ln>
            <a:solidFill>
              <a:srgbClr val="853839"/>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0605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2_Content Slide 01">
    <p:spTree>
      <p:nvGrpSpPr>
        <p:cNvPr id="1" name=""/>
        <p:cNvGrpSpPr/>
        <p:nvPr/>
      </p:nvGrpSpPr>
      <p:grpSpPr>
        <a:xfrm>
          <a:off x="0" y="0"/>
          <a:ext cx="0" cy="0"/>
          <a:chOff x="0" y="0"/>
          <a:chExt cx="0" cy="0"/>
        </a:xfrm>
      </p:grpSpPr>
      <p:sp>
        <p:nvSpPr>
          <p:cNvPr id="2" name="Title 1"/>
          <p:cNvSpPr>
            <a:spLocks noGrp="1"/>
          </p:cNvSpPr>
          <p:nvPr>
            <p:ph type="title"/>
          </p:nvPr>
        </p:nvSpPr>
        <p:spPr>
          <a:xfrm>
            <a:off x="1073020" y="223978"/>
            <a:ext cx="7442330" cy="11593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1073020" y="1839963"/>
            <a:ext cx="7442330"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C183D7F6-B498-43B3-948B-1728B52AA6E4}">
                <adec:decorative xmlns:adec="http://schemas.microsoft.com/office/drawing/2017/decorative" val="1"/>
              </a:ext>
            </a:extLst>
          </p:cNvPr>
          <p:cNvSpPr/>
          <p:nvPr userDrawn="1"/>
        </p:nvSpPr>
        <p:spPr>
          <a:xfrm>
            <a:off x="0" y="0"/>
            <a:ext cx="838200" cy="6858000"/>
          </a:xfrm>
          <a:prstGeom prst="rect">
            <a:avLst/>
          </a:prstGeom>
          <a:solidFill>
            <a:srgbClr val="659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a:extLst>
              <a:ext uri="{FF2B5EF4-FFF2-40B4-BE49-F238E27FC236}">
                <a16:creationId xmlns:a16="http://schemas.microsoft.com/office/drawing/2014/main" id="{D10BA45B-48EF-4FBA-A0FC-9B6E0B6DB531}"/>
              </a:ext>
            </a:extLst>
          </p:cNvPr>
          <p:cNvCxnSpPr>
            <a:cxnSpLocks/>
          </p:cNvCxnSpPr>
          <p:nvPr userDrawn="1"/>
        </p:nvCxnSpPr>
        <p:spPr>
          <a:xfrm>
            <a:off x="0" y="6384003"/>
            <a:ext cx="9480430" cy="0"/>
          </a:xfrm>
          <a:prstGeom prst="line">
            <a:avLst/>
          </a:prstGeom>
          <a:ln>
            <a:solidFill>
              <a:srgbClr val="659A68"/>
            </a:solidFill>
          </a:ln>
        </p:spPr>
        <p:style>
          <a:lnRef idx="1">
            <a:schemeClr val="accent6"/>
          </a:lnRef>
          <a:fillRef idx="0">
            <a:schemeClr val="accent6"/>
          </a:fillRef>
          <a:effectRef idx="0">
            <a:schemeClr val="accent6"/>
          </a:effectRef>
          <a:fontRef idx="minor">
            <a:schemeClr val="tx1"/>
          </a:fontRef>
        </p:style>
      </p:cxnSp>
      <p:pic>
        <p:nvPicPr>
          <p:cNvPr id="7" name="Picture 6">
            <a:extLst>
              <a:ext uri="{FF2B5EF4-FFF2-40B4-BE49-F238E27FC236}">
                <a16:creationId xmlns:a16="http://schemas.microsoft.com/office/drawing/2014/main" id="{86B64F7D-6419-41C0-9E12-1A74B1522E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93890" y="5868764"/>
            <a:ext cx="2949968" cy="802136"/>
          </a:xfrm>
          <a:prstGeom prst="rect">
            <a:avLst/>
          </a:prstGeom>
        </p:spPr>
      </p:pic>
      <p:cxnSp>
        <p:nvCxnSpPr>
          <p:cNvPr id="8" name="Straight Connector 7">
            <a:extLst>
              <a:ext uri="{FF2B5EF4-FFF2-40B4-BE49-F238E27FC236}">
                <a16:creationId xmlns:a16="http://schemas.microsoft.com/office/drawing/2014/main" id="{1F0DA0CA-2C7A-4E28-B117-AB41B87F9A67}"/>
              </a:ext>
            </a:extLst>
          </p:cNvPr>
          <p:cNvCxnSpPr/>
          <p:nvPr userDrawn="1"/>
        </p:nvCxnSpPr>
        <p:spPr>
          <a:xfrm>
            <a:off x="838200" y="1383299"/>
            <a:ext cx="1135380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6099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6_Content Slide 01">
    <p:spTree>
      <p:nvGrpSpPr>
        <p:cNvPr id="1" name=""/>
        <p:cNvGrpSpPr/>
        <p:nvPr/>
      </p:nvGrpSpPr>
      <p:grpSpPr>
        <a:xfrm>
          <a:off x="0" y="0"/>
          <a:ext cx="0" cy="0"/>
          <a:chOff x="0" y="0"/>
          <a:chExt cx="0" cy="0"/>
        </a:xfrm>
      </p:grpSpPr>
      <p:sp>
        <p:nvSpPr>
          <p:cNvPr id="2" name="Title 1"/>
          <p:cNvSpPr>
            <a:spLocks noGrp="1"/>
          </p:cNvSpPr>
          <p:nvPr>
            <p:ph type="title"/>
          </p:nvPr>
        </p:nvSpPr>
        <p:spPr>
          <a:xfrm>
            <a:off x="1073020" y="223978"/>
            <a:ext cx="7442330" cy="115932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Click to edit Master title style</a:t>
            </a:r>
          </a:p>
        </p:txBody>
      </p:sp>
      <p:sp>
        <p:nvSpPr>
          <p:cNvPr id="3" name="Content Placeholder 2"/>
          <p:cNvSpPr>
            <a:spLocks noGrp="1"/>
          </p:cNvSpPr>
          <p:nvPr>
            <p:ph idx="1"/>
          </p:nvPr>
        </p:nvSpPr>
        <p:spPr>
          <a:xfrm>
            <a:off x="1073020" y="1839963"/>
            <a:ext cx="7442330" cy="4337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C183D7F6-B498-43B3-948B-1728B52AA6E4}">
                <adec:decorative xmlns:adec="http://schemas.microsoft.com/office/drawing/2017/decorative" val="1"/>
              </a:ext>
            </a:extLst>
          </p:cNvPr>
          <p:cNvSpPr/>
          <p:nvPr userDrawn="1"/>
        </p:nvSpPr>
        <p:spPr>
          <a:xfrm>
            <a:off x="0" y="0"/>
            <a:ext cx="838200" cy="6858000"/>
          </a:xfrm>
          <a:prstGeom prst="rect">
            <a:avLst/>
          </a:prstGeom>
          <a:solidFill>
            <a:srgbClr val="659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a:extLst>
              <a:ext uri="{FF2B5EF4-FFF2-40B4-BE49-F238E27FC236}">
                <a16:creationId xmlns:a16="http://schemas.microsoft.com/office/drawing/2014/main" id="{1F0DA0CA-2C7A-4E28-B117-AB41B87F9A67}"/>
              </a:ext>
            </a:extLst>
          </p:cNvPr>
          <p:cNvCxnSpPr/>
          <p:nvPr userDrawn="1"/>
        </p:nvCxnSpPr>
        <p:spPr>
          <a:xfrm>
            <a:off x="838200" y="1383299"/>
            <a:ext cx="1135380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5436448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E9BC435-CC7C-4C1D-8652-FDA4DDFAD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C3273-C90D-4005-B856-3994BCF96174}" type="datetimeFigureOut">
              <a:rPr lang="en-US" smtClean="0"/>
              <a:t>9/13/2022</a:t>
            </a:fld>
            <a:endParaRPr lang="en-US"/>
          </a:p>
        </p:txBody>
      </p:sp>
      <p:sp>
        <p:nvSpPr>
          <p:cNvPr id="5" name="Footer Placeholder 4">
            <a:extLst>
              <a:ext uri="{FF2B5EF4-FFF2-40B4-BE49-F238E27FC236}">
                <a16:creationId xmlns:a16="http://schemas.microsoft.com/office/drawing/2014/main" id="{A39E901C-9A93-4028-A473-BBE746877054}"/>
              </a:ext>
            </a:extLst>
          </p:cNvPr>
          <p:cNvSpPr>
            <a:spLocks noGrp="1"/>
          </p:cNvSpPr>
          <p:nvPr>
            <p:ph type="ftr" sz="quarter" idx="3"/>
          </p:nvPr>
        </p:nvSpPr>
        <p:spPr>
          <a:xfrm>
            <a:off x="4038600" y="6356350"/>
            <a:ext cx="4572000" cy="365125"/>
          </a:xfrm>
          <a:prstGeom prst="rect">
            <a:avLst/>
          </a:prstGeom>
        </p:spPr>
        <p:txBody>
          <a:bodyPr vert="horz" lIns="91440" tIns="45720" rIns="91440" bIns="45720" rtlCol="0" anchor="ctr"/>
          <a:lstStyle>
            <a:lvl1pPr algn="ctr">
              <a:defRPr sz="1100" b="0">
                <a:solidFill>
                  <a:schemeClr val="tx1">
                    <a:tint val="75000"/>
                  </a:schemeClr>
                </a:solidFill>
                <a:latin typeface="Arial" panose="020B0604020202020204" pitchFamily="34" charset="0"/>
                <a:cs typeface="Arial" panose="020B0604020202020204" pitchFamily="34" charset="0"/>
              </a:defRPr>
            </a:lvl1pPr>
          </a:lstStyle>
          <a:p>
            <a:r>
              <a:rPr lang="en-US" dirty="0">
                <a:solidFill>
                  <a:schemeClr val="tx1"/>
                </a:solidFill>
              </a:rPr>
              <a:t>The USDA is an equal opportunity provider, employer and lender. </a:t>
            </a:r>
            <a:endParaRPr lang="en-US" dirty="0"/>
          </a:p>
          <a:p>
            <a:endParaRPr lang="en-US" dirty="0"/>
          </a:p>
        </p:txBody>
      </p:sp>
      <p:sp>
        <p:nvSpPr>
          <p:cNvPr id="6" name="Slide Number Placeholder 5">
            <a:extLst>
              <a:ext uri="{FF2B5EF4-FFF2-40B4-BE49-F238E27FC236}">
                <a16:creationId xmlns:a16="http://schemas.microsoft.com/office/drawing/2014/main" id="{5FFD03D9-2B87-4973-B8A4-85400D716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764B3D-7353-4E07-BFB2-E645A9EDBA5E}" type="slidenum">
              <a:rPr lang="en-US" smtClean="0"/>
              <a:t>‹#›</a:t>
            </a:fld>
            <a:endParaRPr lang="en-US"/>
          </a:p>
        </p:txBody>
      </p:sp>
      <p:sp>
        <p:nvSpPr>
          <p:cNvPr id="9" name="Rectangle 8">
            <a:extLst>
              <a:ext uri="{FF2B5EF4-FFF2-40B4-BE49-F238E27FC236}">
                <a16:creationId xmlns:a16="http://schemas.microsoft.com/office/drawing/2014/main" id="{4DC57EAC-EDE1-4382-B5A4-0477623DA860}"/>
              </a:ext>
              <a:ext uri="{C183D7F6-B498-43B3-948B-1728B52AA6E4}">
                <adec:decorative xmlns:adec="http://schemas.microsoft.com/office/drawing/2017/decorative" val="1"/>
              </a:ext>
            </a:extLst>
          </p:cNvPr>
          <p:cNvSpPr/>
          <p:nvPr userDrawn="1"/>
        </p:nvSpPr>
        <p:spPr>
          <a:xfrm>
            <a:off x="1" y="0"/>
            <a:ext cx="12192000" cy="1064711"/>
          </a:xfrm>
          <a:prstGeom prst="rect">
            <a:avLst/>
          </a:prstGeom>
          <a:solidFill>
            <a:srgbClr val="324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USDA Logo">
            <a:extLst>
              <a:ext uri="{FF2B5EF4-FFF2-40B4-BE49-F238E27FC236}">
                <a16:creationId xmlns:a16="http://schemas.microsoft.com/office/drawing/2014/main" id="{58647B58-7BB2-42F7-A6ED-3A779BC696EE}"/>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p:blipFill>
        <p:spPr>
          <a:xfrm>
            <a:off x="267286" y="215168"/>
            <a:ext cx="608000" cy="416547"/>
          </a:xfrm>
          <a:prstGeom prst="rect">
            <a:avLst/>
          </a:prstGeom>
        </p:spPr>
      </p:pic>
      <p:pic>
        <p:nvPicPr>
          <p:cNvPr id="11" name="Picture 10" descr="Forest Service Shield logo">
            <a:extLst>
              <a:ext uri="{FF2B5EF4-FFF2-40B4-BE49-F238E27FC236}">
                <a16:creationId xmlns:a16="http://schemas.microsoft.com/office/drawing/2014/main" id="{C7F55D79-BD1F-4510-9893-850ABCF9DCFE}"/>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p:blipFill>
        <p:spPr>
          <a:xfrm>
            <a:off x="980231" y="193809"/>
            <a:ext cx="496159" cy="496159"/>
          </a:xfrm>
          <a:prstGeom prst="rect">
            <a:avLst/>
          </a:prstGeom>
        </p:spPr>
      </p:pic>
      <p:sp>
        <p:nvSpPr>
          <p:cNvPr id="12" name="TextBox 11">
            <a:extLst>
              <a:ext uri="{FF2B5EF4-FFF2-40B4-BE49-F238E27FC236}">
                <a16:creationId xmlns:a16="http://schemas.microsoft.com/office/drawing/2014/main" id="{69F78A65-B356-4A94-A0B5-8F83AD20D619}"/>
              </a:ext>
            </a:extLst>
          </p:cNvPr>
          <p:cNvSpPr txBox="1"/>
          <p:nvPr userDrawn="1"/>
        </p:nvSpPr>
        <p:spPr>
          <a:xfrm>
            <a:off x="1476390" y="193809"/>
            <a:ext cx="4476404" cy="523220"/>
          </a:xfrm>
          <a:prstGeom prst="rect">
            <a:avLst/>
          </a:prstGeom>
          <a:noFill/>
        </p:spPr>
        <p:txBody>
          <a:bodyPr wrap="square" rtlCol="0">
            <a:spAutoFit/>
          </a:bodyPr>
          <a:lstStyle/>
          <a:p>
            <a:r>
              <a:rPr lang="en-US" sz="16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Forest Service</a:t>
            </a:r>
          </a:p>
          <a:p>
            <a:r>
              <a:rPr lang="en-US" sz="1200" dirty="0">
                <a:solidFill>
                  <a:schemeClr val="bg1"/>
                </a:solidFill>
                <a:latin typeface="Source Sans Pro" panose="020B0503030403020204" pitchFamily="34" charset="0"/>
                <a:ea typeface="Source Sans Pro" panose="020B0503030403020204" pitchFamily="34" charset="0"/>
                <a:cs typeface="Arial" panose="020B0604020202020204" pitchFamily="34" charset="0"/>
              </a:rPr>
              <a:t>U.S. DEPARTMENT OF AGRICULTURE</a:t>
            </a:r>
          </a:p>
        </p:txBody>
      </p:sp>
      <p:cxnSp>
        <p:nvCxnSpPr>
          <p:cNvPr id="3" name="Straight Connector 2">
            <a:extLst>
              <a:ext uri="{FF2B5EF4-FFF2-40B4-BE49-F238E27FC236}">
                <a16:creationId xmlns:a16="http://schemas.microsoft.com/office/drawing/2014/main" id="{B7D862EA-8BF7-48CE-8603-21F791F7678E}"/>
              </a:ext>
            </a:extLst>
          </p:cNvPr>
          <p:cNvCxnSpPr/>
          <p:nvPr userDrawn="1"/>
        </p:nvCxnSpPr>
        <p:spPr>
          <a:xfrm>
            <a:off x="267286" y="742081"/>
            <a:ext cx="1151970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185570"/>
      </p:ext>
    </p:extLst>
  </p:cSld>
  <p:clrMap bg1="lt1" tx1="dk1" bg2="lt2" tx2="dk2" accent1="accent1" accent2="accent2" accent3="accent3" accent4="accent4" accent5="accent5" accent6="accent6" hlink="hlink" folHlink="folHlink"/>
  <p:sldLayoutIdLst>
    <p:sldLayoutId id="2147483654" r:id="rId1"/>
    <p:sldLayoutId id="2147483679" r:id="rId2"/>
    <p:sldLayoutId id="2147483656" r:id="rId3"/>
    <p:sldLayoutId id="2147483678" r:id="rId4"/>
    <p:sldLayoutId id="2147483690" r:id="rId5"/>
    <p:sldLayoutId id="2147483663" r:id="rId6"/>
    <p:sldLayoutId id="2147483687" r:id="rId7"/>
    <p:sldLayoutId id="2147483664" r:id="rId8"/>
    <p:sldLayoutId id="2147483688" r:id="rId9"/>
    <p:sldLayoutId id="2147483665" r:id="rId10"/>
    <p:sldLayoutId id="2147483689" r:id="rId11"/>
    <p:sldLayoutId id="2147483658" r:id="rId12"/>
    <p:sldLayoutId id="2147483666" r:id="rId13"/>
    <p:sldLayoutId id="2147483667" r:id="rId14"/>
    <p:sldLayoutId id="2147483668" r:id="rId15"/>
    <p:sldLayoutId id="2147483659" r:id="rId16"/>
    <p:sldLayoutId id="2147483669" r:id="rId17"/>
    <p:sldLayoutId id="2147483670" r:id="rId18"/>
    <p:sldLayoutId id="2147483671" r:id="rId19"/>
    <p:sldLayoutId id="2147483682" r:id="rId20"/>
    <p:sldLayoutId id="2147483684" r:id="rId21"/>
    <p:sldLayoutId id="2147483685" r:id="rId22"/>
    <p:sldLayoutId id="2147483686" r:id="rId23"/>
    <p:sldLayoutId id="2147483660" r:id="rId24"/>
    <p:sldLayoutId id="2147483672" r:id="rId25"/>
    <p:sldLayoutId id="2147483673" r:id="rId26"/>
    <p:sldLayoutId id="2147483674" r:id="rId27"/>
    <p:sldLayoutId id="2147483661" r:id="rId28"/>
    <p:sldLayoutId id="2147483675" r:id="rId29"/>
    <p:sldLayoutId id="2147483676" r:id="rId30"/>
    <p:sldLayoutId id="2147483677" r:id="rId31"/>
    <p:sldLayoutId id="2147483662"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5EA6-6E4D-4AD2-9488-4F15A3018D4A}"/>
              </a:ext>
            </a:extLst>
          </p:cNvPr>
          <p:cNvSpPr>
            <a:spLocks noGrp="1"/>
          </p:cNvSpPr>
          <p:nvPr>
            <p:ph type="ctrTitle"/>
          </p:nvPr>
        </p:nvSpPr>
        <p:spPr>
          <a:xfrm>
            <a:off x="647071" y="1903448"/>
            <a:ext cx="10697547" cy="817690"/>
          </a:xfrm>
        </p:spPr>
        <p:txBody>
          <a:bodyPr lIns="91440" tIns="45720" rIns="91440" bIns="45720" anchor="b"/>
          <a:lstStyle/>
          <a:p>
            <a:r>
              <a:rPr lang="en-US" dirty="0"/>
              <a:t>Looking 20 Years into the Future</a:t>
            </a:r>
            <a:br>
              <a:rPr lang="en-US" sz="4000" i="1" dirty="0"/>
            </a:br>
            <a:r>
              <a:rPr lang="en-US" sz="3200" dirty="0"/>
              <a:t>The Southwestern Region's Strategic Plan</a:t>
            </a:r>
            <a:r>
              <a:rPr lang="en-US" dirty="0"/>
              <a:t> </a:t>
            </a:r>
          </a:p>
        </p:txBody>
      </p:sp>
      <p:sp>
        <p:nvSpPr>
          <p:cNvPr id="3" name="Rectangle 2">
            <a:extLst>
              <a:ext uri="{FF2B5EF4-FFF2-40B4-BE49-F238E27FC236}">
                <a16:creationId xmlns:a16="http://schemas.microsoft.com/office/drawing/2014/main" id="{13040C7A-7611-4FFE-90A8-5857CAC8CEDA}"/>
              </a:ext>
            </a:extLst>
          </p:cNvPr>
          <p:cNvSpPr/>
          <p:nvPr/>
        </p:nvSpPr>
        <p:spPr>
          <a:xfrm>
            <a:off x="3026693" y="6359715"/>
            <a:ext cx="6962038" cy="276999"/>
          </a:xfrm>
          <a:prstGeom prst="rect">
            <a:avLst/>
          </a:prstGeom>
        </p:spPr>
        <p:txBody>
          <a:bodyPr wrap="square">
            <a:spAutoFit/>
          </a:bodyPr>
          <a:lstStyle/>
          <a:p>
            <a:pPr algn="ctr"/>
            <a:r>
              <a:rPr lang="en-US" sz="1200" dirty="0"/>
              <a:t>The USDA is an equal opportunity provider, employer and lender. </a:t>
            </a:r>
          </a:p>
        </p:txBody>
      </p:sp>
      <p:pic>
        <p:nvPicPr>
          <p:cNvPr id="5" name="Content Placeholder 5" descr="PPT Cover.jpg">
            <a:extLst>
              <a:ext uri="{FF2B5EF4-FFF2-40B4-BE49-F238E27FC236}">
                <a16:creationId xmlns:a16="http://schemas.microsoft.com/office/drawing/2014/main" id="{090D7C38-9DAE-4E54-A6C5-6C4475E6E73B}"/>
              </a:ext>
            </a:extLst>
          </p:cNvPr>
          <p:cNvPicPr>
            <a:picLocks noChangeAspect="1"/>
          </p:cNvPicPr>
          <p:nvPr/>
        </p:nvPicPr>
        <p:blipFill rotWithShape="1">
          <a:blip r:embed="rId3"/>
          <a:srcRect t="-244" r="-94" b="13902"/>
          <a:stretch/>
        </p:blipFill>
        <p:spPr>
          <a:xfrm>
            <a:off x="897349" y="2979122"/>
            <a:ext cx="10397950" cy="345790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TextBox 7">
            <a:extLst>
              <a:ext uri="{FF2B5EF4-FFF2-40B4-BE49-F238E27FC236}">
                <a16:creationId xmlns:a16="http://schemas.microsoft.com/office/drawing/2014/main" id="{B309DAB3-3B96-448C-9655-F5DF0E5C7BD1}"/>
              </a:ext>
            </a:extLst>
          </p:cNvPr>
          <p:cNvSpPr txBox="1"/>
          <p:nvPr/>
        </p:nvSpPr>
        <p:spPr>
          <a:xfrm>
            <a:off x="4746929" y="260962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24543"/>
                </a:solidFill>
              </a:rPr>
              <a:t>Briefing Presentation</a:t>
            </a:r>
          </a:p>
        </p:txBody>
      </p:sp>
    </p:spTree>
    <p:extLst>
      <p:ext uri="{BB962C8B-B14F-4D97-AF65-F5344CB8AC3E}">
        <p14:creationId xmlns:p14="http://schemas.microsoft.com/office/powerpoint/2010/main" val="2644875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C99DB9-F331-4DA2-AB19-3F4DF1EE342F}"/>
              </a:ext>
            </a:extLst>
          </p:cNvPr>
          <p:cNvSpPr>
            <a:spLocks noGrp="1"/>
          </p:cNvSpPr>
          <p:nvPr>
            <p:ph idx="10"/>
          </p:nvPr>
        </p:nvSpPr>
        <p:spPr>
          <a:xfrm>
            <a:off x="5506224" y="484414"/>
            <a:ext cx="6181493" cy="5977054"/>
          </a:xfrm>
        </p:spPr>
        <p:txBody>
          <a:bodyPr vert="horz" lIns="91440" tIns="45720" rIns="91440" bIns="45720" rtlCol="0" anchor="t">
            <a:normAutofit/>
          </a:bodyPr>
          <a:lstStyle/>
          <a:p>
            <a:pPr marL="0" indent="0">
              <a:buNone/>
            </a:pPr>
            <a:r>
              <a:rPr lang="en" dirty="0">
                <a:ea typeface="+mn-lt"/>
                <a:cs typeface="+mn-lt"/>
              </a:rPr>
              <a:t>The Region has the opportunity to increase its agility regarding budget allocations</a:t>
            </a:r>
            <a:endParaRPr lang="en-US"/>
          </a:p>
          <a:p>
            <a:pPr marL="457200" indent="-457200"/>
            <a:r>
              <a:rPr lang="en" dirty="0">
                <a:ea typeface="+mn-lt"/>
                <a:cs typeface="+mn-lt"/>
              </a:rPr>
              <a:t>whether that means greater focus and innovative approaches during leaner funding cycles </a:t>
            </a:r>
            <a:endParaRPr lang="en">
              <a:ea typeface="+mn-lt"/>
              <a:cs typeface="+mn-lt"/>
            </a:endParaRPr>
          </a:p>
          <a:p>
            <a:pPr marL="457200" indent="-457200"/>
            <a:r>
              <a:rPr lang="en" dirty="0">
                <a:ea typeface="+mn-lt"/>
                <a:cs typeface="+mn-lt"/>
              </a:rPr>
              <a:t>or being prepared to fast-track initiatives that meet the requirements of specialized influxes of funding</a:t>
            </a:r>
            <a:endParaRPr lang="en" dirty="0"/>
          </a:p>
        </p:txBody>
      </p:sp>
      <p:sp>
        <p:nvSpPr>
          <p:cNvPr id="3" name="Title 2">
            <a:extLst>
              <a:ext uri="{FF2B5EF4-FFF2-40B4-BE49-F238E27FC236}">
                <a16:creationId xmlns:a16="http://schemas.microsoft.com/office/drawing/2014/main" id="{A201CD5D-E9B6-4D70-8B85-8BFBED725449}"/>
              </a:ext>
            </a:extLst>
          </p:cNvPr>
          <p:cNvSpPr>
            <a:spLocks noGrp="1"/>
          </p:cNvSpPr>
          <p:nvPr>
            <p:ph type="title"/>
          </p:nvPr>
        </p:nvSpPr>
        <p:spPr>
          <a:xfrm>
            <a:off x="333322" y="633807"/>
            <a:ext cx="3826083" cy="1259670"/>
          </a:xfrm>
        </p:spPr>
        <p:txBody>
          <a:bodyPr>
            <a:normAutofit fontScale="90000"/>
          </a:bodyPr>
          <a:lstStyle/>
          <a:p>
            <a:r>
              <a:rPr lang="en-US" dirty="0"/>
              <a:t>Appropriations and Expectations</a:t>
            </a:r>
          </a:p>
        </p:txBody>
      </p:sp>
      <p:pic>
        <p:nvPicPr>
          <p:cNvPr id="5" name="Picture 5">
            <a:extLst>
              <a:ext uri="{FF2B5EF4-FFF2-40B4-BE49-F238E27FC236}">
                <a16:creationId xmlns:a16="http://schemas.microsoft.com/office/drawing/2014/main" id="{A70AC47F-04DE-4C9C-A806-8816DE0B83D5}"/>
              </a:ext>
            </a:extLst>
          </p:cNvPr>
          <p:cNvPicPr>
            <a:picLocks noGrp="1" noChangeAspect="1"/>
          </p:cNvPicPr>
          <p:nvPr>
            <p:ph idx="11"/>
          </p:nvPr>
        </p:nvPicPr>
        <p:blipFill rotWithShape="1">
          <a:blip r:embed="rId3"/>
          <a:srcRect l="6091" r="15228" b="12108"/>
          <a:stretch/>
        </p:blipFill>
        <p:spPr>
          <a:xfrm>
            <a:off x="0" y="2515777"/>
            <a:ext cx="4733792" cy="3977605"/>
          </a:xfrm>
        </p:spPr>
      </p:pic>
    </p:spTree>
    <p:extLst>
      <p:ext uri="{BB962C8B-B14F-4D97-AF65-F5344CB8AC3E}">
        <p14:creationId xmlns:p14="http://schemas.microsoft.com/office/powerpoint/2010/main" val="3484244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B4BC53-8D02-47D8-AD4C-D4473E008AA2}"/>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l"/>
            <a:r>
              <a:rPr lang="en-US">
                <a:solidFill>
                  <a:schemeClr val="tx1"/>
                </a:solidFill>
              </a:rPr>
              <a:t>Vision Statement</a:t>
            </a:r>
          </a:p>
        </p:txBody>
      </p:sp>
      <p:pic>
        <p:nvPicPr>
          <p:cNvPr id="6" name="Content Placeholder 5" descr="A person walking on a dirt road, A field of flowers and a desert scene">
            <a:extLst>
              <a:ext uri="{FF2B5EF4-FFF2-40B4-BE49-F238E27FC236}">
                <a16:creationId xmlns:a16="http://schemas.microsoft.com/office/drawing/2014/main" id="{BF17E14C-FF26-4848-B999-88EB351A0907}"/>
              </a:ext>
            </a:extLst>
          </p:cNvPr>
          <p:cNvPicPr>
            <a:picLocks noGrp="1" noChangeAspect="1"/>
          </p:cNvPicPr>
          <p:nvPr>
            <p:ph idx="11"/>
          </p:nvPr>
        </p:nvPicPr>
        <p:blipFill rotWithShape="1">
          <a:blip r:embed="rId3">
            <a:extLst>
              <a:ext uri="{28A0092B-C50C-407E-A947-70E740481C1C}">
                <a14:useLocalDpi xmlns:a14="http://schemas.microsoft.com/office/drawing/2010/main" val="0"/>
              </a:ext>
            </a:extLst>
          </a:blip>
          <a:srcRect t="7982" b="48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Content Placeholder 1">
            <a:extLst>
              <a:ext uri="{FF2B5EF4-FFF2-40B4-BE49-F238E27FC236}">
                <a16:creationId xmlns:a16="http://schemas.microsoft.com/office/drawing/2014/main" id="{BFD805F0-55D8-4257-BBB7-C3EB9F1E1DDD}"/>
              </a:ext>
            </a:extLst>
          </p:cNvPr>
          <p:cNvSpPr>
            <a:spLocks noGrp="1"/>
          </p:cNvSpPr>
          <p:nvPr>
            <p:ph idx="10"/>
          </p:nvPr>
        </p:nvSpPr>
        <p:spPr>
          <a:xfrm>
            <a:off x="3879705" y="3890561"/>
            <a:ext cx="7485413" cy="2452687"/>
          </a:xfrm>
        </p:spPr>
        <p:txBody>
          <a:bodyPr vert="horz" lIns="91440" tIns="45720" rIns="91440" bIns="45720" rtlCol="0" anchor="ctr">
            <a:normAutofit/>
          </a:bodyPr>
          <a:lstStyle/>
          <a:p>
            <a:pPr marL="0" indent="0">
              <a:buNone/>
            </a:pPr>
            <a:r>
              <a:rPr lang="en-US" dirty="0"/>
              <a:t>“</a:t>
            </a:r>
            <a:r>
              <a:rPr lang="en-US" i="1" dirty="0"/>
              <a:t>The peoples of the iconic American Southwest care for its treasured landscapes as an essential and continuous legacy.”</a:t>
            </a:r>
            <a:endParaRPr lang="en-US" dirty="0"/>
          </a:p>
          <a:p>
            <a:pPr marL="0"/>
            <a:endParaRPr lang="en-US" sz="1800"/>
          </a:p>
        </p:txBody>
      </p:sp>
    </p:spTree>
    <p:extLst>
      <p:ext uri="{BB962C8B-B14F-4D97-AF65-F5344CB8AC3E}">
        <p14:creationId xmlns:p14="http://schemas.microsoft.com/office/powerpoint/2010/main" val="216825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9FA85-B273-41E5-9BB9-040934B4001F}"/>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l"/>
            <a:r>
              <a:rPr lang="en-US" dirty="0">
                <a:solidFill>
                  <a:schemeClr val="tx1"/>
                </a:solidFill>
              </a:rPr>
              <a:t>Core</a:t>
            </a:r>
            <a:br>
              <a:rPr lang="en-US" dirty="0">
                <a:solidFill>
                  <a:schemeClr val="tx1"/>
                </a:solidFill>
              </a:rPr>
            </a:br>
            <a:r>
              <a:rPr lang="en-US" dirty="0">
                <a:solidFill>
                  <a:schemeClr val="tx1"/>
                </a:solidFill>
              </a:rPr>
              <a:t>Beliefs</a:t>
            </a:r>
          </a:p>
        </p:txBody>
      </p:sp>
      <p:pic>
        <p:nvPicPr>
          <p:cNvPr id="6" name="Content Placeholder 5" descr="Core Beliefs.jpg">
            <a:extLst>
              <a:ext uri="{FF2B5EF4-FFF2-40B4-BE49-F238E27FC236}">
                <a16:creationId xmlns:a16="http://schemas.microsoft.com/office/drawing/2014/main" id="{00D5D6A8-8023-4979-8A21-961E5457362E}"/>
              </a:ext>
            </a:extLst>
          </p:cNvPr>
          <p:cNvPicPr>
            <a:picLocks noGrp="1" noChangeAspect="1"/>
          </p:cNvPicPr>
          <p:nvPr>
            <p:ph idx="11"/>
          </p:nvPr>
        </p:nvPicPr>
        <p:blipFill rotWithShape="1">
          <a:blip r:embed="rId3"/>
          <a:srcRect l="-21" t="3090" r="-59" b="8168"/>
          <a:stretch/>
        </p:blipFill>
        <p:spPr>
          <a:xfrm>
            <a:off x="0" y="0"/>
            <a:ext cx="12196670" cy="393843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a16="http://schemas.microsoft.com/office/drawing/2014/main" id="{98A3DF13-23E7-4C41-8230-06F400D71519}"/>
              </a:ext>
            </a:extLst>
          </p:cNvPr>
          <p:cNvSpPr>
            <a:spLocks noGrp="1"/>
          </p:cNvSpPr>
          <p:nvPr>
            <p:ph idx="10"/>
          </p:nvPr>
        </p:nvSpPr>
        <p:spPr>
          <a:xfrm>
            <a:off x="4095452" y="3954826"/>
            <a:ext cx="7485413" cy="2452687"/>
          </a:xfrm>
        </p:spPr>
        <p:txBody>
          <a:bodyPr vert="horz" lIns="91440" tIns="45720" rIns="91440" bIns="45720" rtlCol="0" anchor="ctr">
            <a:normAutofit lnSpcReduction="10000"/>
          </a:bodyPr>
          <a:lstStyle/>
          <a:p>
            <a:pPr marL="514350">
              <a:spcAft>
                <a:spcPts val="1200"/>
              </a:spcAft>
            </a:pPr>
            <a:r>
              <a:rPr lang="en-US" sz="2400" dirty="0"/>
              <a:t>Water is the keystone of caring for the lands of the Southwest</a:t>
            </a:r>
          </a:p>
          <a:p>
            <a:pPr marL="514350">
              <a:spcAft>
                <a:spcPts val="1200"/>
              </a:spcAft>
            </a:pPr>
            <a:r>
              <a:rPr lang="en-US" sz="2400" dirty="0"/>
              <a:t>Land stewardship evolves, anchored in science and place-based experience</a:t>
            </a:r>
          </a:p>
          <a:p>
            <a:pPr marL="514350">
              <a:spcAft>
                <a:spcPts val="1200"/>
              </a:spcAft>
            </a:pPr>
            <a:r>
              <a:rPr lang="en-US" sz="2400" dirty="0"/>
              <a:t>Many voices balance multiple uses in service to resilient nature</a:t>
            </a:r>
          </a:p>
        </p:txBody>
      </p:sp>
    </p:spTree>
    <p:extLst>
      <p:ext uri="{BB962C8B-B14F-4D97-AF65-F5344CB8AC3E}">
        <p14:creationId xmlns:p14="http://schemas.microsoft.com/office/powerpoint/2010/main" val="417371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D2132-5845-4799-B8F9-DC425B0B567A}"/>
              </a:ext>
            </a:extLst>
          </p:cNvPr>
          <p:cNvSpPr>
            <a:spLocks noGrp="1"/>
          </p:cNvSpPr>
          <p:nvPr>
            <p:ph type="title"/>
          </p:nvPr>
        </p:nvSpPr>
        <p:spPr>
          <a:xfrm>
            <a:off x="481013" y="3752849"/>
            <a:ext cx="3290887" cy="2452687"/>
          </a:xfrm>
        </p:spPr>
        <p:txBody>
          <a:bodyPr vert="horz" lIns="91440" tIns="45720" rIns="91440" bIns="45720" rtlCol="0" anchor="ctr">
            <a:normAutofit/>
          </a:bodyPr>
          <a:lstStyle/>
          <a:p>
            <a:pPr algn="l"/>
            <a:r>
              <a:rPr lang="en-US">
                <a:solidFill>
                  <a:schemeClr val="tx1"/>
                </a:solidFill>
              </a:rPr>
              <a:t>Mission Statement</a:t>
            </a:r>
          </a:p>
        </p:txBody>
      </p:sp>
      <p:pic>
        <p:nvPicPr>
          <p:cNvPr id="6" name="Content Placeholder 5" descr="Forest Service employees and volunteers working together in the field and in an office.">
            <a:extLst>
              <a:ext uri="{FF2B5EF4-FFF2-40B4-BE49-F238E27FC236}">
                <a16:creationId xmlns:a16="http://schemas.microsoft.com/office/drawing/2014/main" id="{F70191B1-77DB-4CA5-B4F5-C81440CA0BD5}"/>
              </a:ext>
            </a:extLst>
          </p:cNvPr>
          <p:cNvPicPr>
            <a:picLocks noGrp="1" noChangeAspect="1"/>
          </p:cNvPicPr>
          <p:nvPr>
            <p:ph idx="11"/>
          </p:nvPr>
        </p:nvPicPr>
        <p:blipFill rotWithShape="1">
          <a:blip r:embed="rId3"/>
          <a:srcRect t="4817" b="3650"/>
          <a:stretch/>
        </p:blipFill>
        <p:spPr>
          <a:xfrm>
            <a:off x="3962" y="10"/>
            <a:ext cx="12184094" cy="405531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9EB40AA-7052-4F3E-8530-93861F073DE2}"/>
              </a:ext>
            </a:extLst>
          </p:cNvPr>
          <p:cNvSpPr>
            <a:spLocks noGrp="1"/>
          </p:cNvSpPr>
          <p:nvPr>
            <p:ph idx="10"/>
          </p:nvPr>
        </p:nvSpPr>
        <p:spPr>
          <a:xfrm>
            <a:off x="4223982" y="3752850"/>
            <a:ext cx="7485413" cy="2452687"/>
          </a:xfrm>
        </p:spPr>
        <p:txBody>
          <a:bodyPr vert="horz" lIns="91440" tIns="45720" rIns="91440" bIns="45720" rtlCol="0" anchor="ctr">
            <a:normAutofit/>
          </a:bodyPr>
          <a:lstStyle/>
          <a:p>
            <a:pPr marL="0" indent="0">
              <a:buNone/>
            </a:pPr>
            <a:r>
              <a:rPr lang="en-US" i="1" dirty="0"/>
              <a:t>“As the public’s steward, we join forces with communities in the work of sustaining Southwestern forests and grasslands.”</a:t>
            </a:r>
            <a:endParaRPr lang="en-US" dirty="0"/>
          </a:p>
          <a:p>
            <a:pPr marL="0"/>
            <a:endParaRPr lang="en-US" sz="1800"/>
          </a:p>
        </p:txBody>
      </p:sp>
    </p:spTree>
    <p:extLst>
      <p:ext uri="{BB962C8B-B14F-4D97-AF65-F5344CB8AC3E}">
        <p14:creationId xmlns:p14="http://schemas.microsoft.com/office/powerpoint/2010/main" val="345424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8D87D3-FF67-402B-BC56-AB1F45079C84}"/>
              </a:ext>
            </a:extLst>
          </p:cNvPr>
          <p:cNvSpPr>
            <a:spLocks noGrp="1"/>
          </p:cNvSpPr>
          <p:nvPr>
            <p:ph idx="1"/>
          </p:nvPr>
        </p:nvSpPr>
        <p:spPr/>
        <p:txBody>
          <a:bodyPr/>
          <a:lstStyle/>
          <a:p>
            <a:r>
              <a:rPr lang="en-US" dirty="0"/>
              <a:t>Regional Vitality</a:t>
            </a:r>
          </a:p>
        </p:txBody>
      </p:sp>
      <p:sp>
        <p:nvSpPr>
          <p:cNvPr id="3" name="Content Placeholder 2">
            <a:extLst>
              <a:ext uri="{FF2B5EF4-FFF2-40B4-BE49-F238E27FC236}">
                <a16:creationId xmlns:a16="http://schemas.microsoft.com/office/drawing/2014/main" id="{6B397E86-75A9-4564-B1B6-49134C7D17B3}"/>
              </a:ext>
            </a:extLst>
          </p:cNvPr>
          <p:cNvSpPr>
            <a:spLocks noGrp="1"/>
          </p:cNvSpPr>
          <p:nvPr>
            <p:ph idx="10"/>
          </p:nvPr>
        </p:nvSpPr>
        <p:spPr/>
        <p:txBody>
          <a:bodyPr/>
          <a:lstStyle/>
          <a:p>
            <a:r>
              <a:rPr lang="en-US" dirty="0"/>
              <a:t>National Prosperity</a:t>
            </a:r>
          </a:p>
        </p:txBody>
      </p:sp>
      <p:sp>
        <p:nvSpPr>
          <p:cNvPr id="4" name="Content Placeholder 3">
            <a:extLst>
              <a:ext uri="{FF2B5EF4-FFF2-40B4-BE49-F238E27FC236}">
                <a16:creationId xmlns:a16="http://schemas.microsoft.com/office/drawing/2014/main" id="{2249D0F6-E6EB-48A3-B613-24F2C88C271A}"/>
              </a:ext>
            </a:extLst>
          </p:cNvPr>
          <p:cNvSpPr>
            <a:spLocks noGrp="1"/>
          </p:cNvSpPr>
          <p:nvPr>
            <p:ph idx="11"/>
          </p:nvPr>
        </p:nvSpPr>
        <p:spPr/>
        <p:txBody>
          <a:bodyPr>
            <a:normAutofit lnSpcReduction="10000"/>
          </a:bodyPr>
          <a:lstStyle/>
          <a:p>
            <a:r>
              <a:rPr lang="en-US" dirty="0"/>
              <a:t>International Ecological Connection</a:t>
            </a:r>
          </a:p>
        </p:txBody>
      </p:sp>
      <p:sp>
        <p:nvSpPr>
          <p:cNvPr id="5" name="Content Placeholder 4">
            <a:extLst>
              <a:ext uri="{FF2B5EF4-FFF2-40B4-BE49-F238E27FC236}">
                <a16:creationId xmlns:a16="http://schemas.microsoft.com/office/drawing/2014/main" id="{4F0B1271-47BF-4A64-A1B8-BAEEC8658BC3}"/>
              </a:ext>
            </a:extLst>
          </p:cNvPr>
          <p:cNvSpPr>
            <a:spLocks noGrp="1"/>
          </p:cNvSpPr>
          <p:nvPr>
            <p:ph idx="12"/>
          </p:nvPr>
        </p:nvSpPr>
        <p:spPr/>
        <p:txBody>
          <a:bodyPr>
            <a:normAutofit/>
          </a:bodyPr>
          <a:lstStyle/>
          <a:p>
            <a:r>
              <a:rPr lang="en-US" dirty="0"/>
              <a:t>The Region supports rural and urban communities and economies.</a:t>
            </a:r>
          </a:p>
        </p:txBody>
      </p:sp>
      <p:sp>
        <p:nvSpPr>
          <p:cNvPr id="6" name="Content Placeholder 5">
            <a:extLst>
              <a:ext uri="{FF2B5EF4-FFF2-40B4-BE49-F238E27FC236}">
                <a16:creationId xmlns:a16="http://schemas.microsoft.com/office/drawing/2014/main" id="{8925E93A-D30D-4468-8EEC-B1AF60920BA2}"/>
              </a:ext>
            </a:extLst>
          </p:cNvPr>
          <p:cNvSpPr>
            <a:spLocks noGrp="1"/>
          </p:cNvSpPr>
          <p:nvPr>
            <p:ph idx="13"/>
          </p:nvPr>
        </p:nvSpPr>
        <p:spPr/>
        <p:txBody>
          <a:bodyPr/>
          <a:lstStyle/>
          <a:p>
            <a:r>
              <a:rPr lang="en-US" dirty="0"/>
              <a:t>The Region’s resources contribute to the nation’s quality of life. </a:t>
            </a:r>
          </a:p>
        </p:txBody>
      </p:sp>
      <p:sp>
        <p:nvSpPr>
          <p:cNvPr id="7" name="Content Placeholder 6">
            <a:extLst>
              <a:ext uri="{FF2B5EF4-FFF2-40B4-BE49-F238E27FC236}">
                <a16:creationId xmlns:a16="http://schemas.microsoft.com/office/drawing/2014/main" id="{A559824D-6CCA-450A-A40E-98D6C0A405EF}"/>
              </a:ext>
            </a:extLst>
          </p:cNvPr>
          <p:cNvSpPr>
            <a:spLocks noGrp="1"/>
          </p:cNvSpPr>
          <p:nvPr>
            <p:ph idx="14"/>
          </p:nvPr>
        </p:nvSpPr>
        <p:spPr/>
        <p:txBody>
          <a:bodyPr>
            <a:normAutofit fontScale="92500" lnSpcReduction="10000"/>
          </a:bodyPr>
          <a:lstStyle/>
          <a:p>
            <a:r>
              <a:rPr lang="en-US" dirty="0"/>
              <a:t>The Region’s landscapes advance the health of globally connected ecosystems. </a:t>
            </a:r>
          </a:p>
        </p:txBody>
      </p:sp>
      <p:sp>
        <p:nvSpPr>
          <p:cNvPr id="10" name="Rectangle 9">
            <a:extLst>
              <a:ext uri="{FF2B5EF4-FFF2-40B4-BE49-F238E27FC236}">
                <a16:creationId xmlns:a16="http://schemas.microsoft.com/office/drawing/2014/main" id="{8163A599-2DA5-4174-83D8-81E6E55FB919}"/>
              </a:ext>
            </a:extLst>
          </p:cNvPr>
          <p:cNvSpPr/>
          <p:nvPr/>
        </p:nvSpPr>
        <p:spPr>
          <a:xfrm>
            <a:off x="426612" y="4645327"/>
            <a:ext cx="11249636" cy="1786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0D1F397-942F-411C-AAC5-64626BAD75F5}"/>
              </a:ext>
            </a:extLst>
          </p:cNvPr>
          <p:cNvSpPr txBox="1"/>
          <p:nvPr/>
        </p:nvSpPr>
        <p:spPr>
          <a:xfrm>
            <a:off x="687977" y="4946469"/>
            <a:ext cx="10746377" cy="923330"/>
          </a:xfrm>
          <a:prstGeom prst="rect">
            <a:avLst/>
          </a:prstGeom>
          <a:noFill/>
        </p:spPr>
        <p:txBody>
          <a:bodyPr wrap="square" lIns="91440" tIns="45720" rIns="91440" bIns="45720" rtlCol="0" anchor="t">
            <a:spAutoFit/>
          </a:bodyPr>
          <a:lstStyle/>
          <a:p>
            <a:pPr algn="ctr"/>
            <a:r>
              <a:rPr lang="en-US" sz="5400" dirty="0"/>
              <a:t>A new structure for our work</a:t>
            </a:r>
          </a:p>
        </p:txBody>
      </p:sp>
    </p:spTree>
    <p:extLst>
      <p:ext uri="{BB962C8B-B14F-4D97-AF65-F5344CB8AC3E}">
        <p14:creationId xmlns:p14="http://schemas.microsoft.com/office/powerpoint/2010/main" val="4039502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A535-9108-4B26-9524-0A0DCAD36574}"/>
              </a:ext>
            </a:extLst>
          </p:cNvPr>
          <p:cNvSpPr>
            <a:spLocks noGrp="1"/>
          </p:cNvSpPr>
          <p:nvPr>
            <p:ph type="title"/>
          </p:nvPr>
        </p:nvSpPr>
        <p:spPr/>
        <p:txBody>
          <a:bodyPr/>
          <a:lstStyle/>
          <a:p>
            <a:r>
              <a:rPr lang="en-US" dirty="0"/>
              <a:t>Replacing the 3 Rs </a:t>
            </a:r>
            <a:r>
              <a:rPr lang="en-US" dirty="0">
                <a:highlight>
                  <a:srgbClr val="FFFF00"/>
                </a:highlight>
              </a:rPr>
              <a:t>[DELETE]</a:t>
            </a:r>
          </a:p>
        </p:txBody>
      </p:sp>
      <p:sp>
        <p:nvSpPr>
          <p:cNvPr id="3" name="Content Placeholder 2">
            <a:extLst>
              <a:ext uri="{FF2B5EF4-FFF2-40B4-BE49-F238E27FC236}">
                <a16:creationId xmlns:a16="http://schemas.microsoft.com/office/drawing/2014/main" id="{09790C18-BF90-4179-BEF7-32FC2C4E162E}"/>
              </a:ext>
            </a:extLst>
          </p:cNvPr>
          <p:cNvSpPr>
            <a:spLocks noGrp="1"/>
          </p:cNvSpPr>
          <p:nvPr>
            <p:ph idx="1"/>
          </p:nvPr>
        </p:nvSpPr>
        <p:spPr/>
        <p:txBody>
          <a:bodyPr vert="horz" lIns="91440" tIns="45720" rIns="91440" bIns="45720" rtlCol="0" anchor="t">
            <a:normAutofit/>
          </a:bodyPr>
          <a:lstStyle/>
          <a:p>
            <a:r>
              <a:rPr lang="en-US" dirty="0"/>
              <a:t>Served us well for the past 5 years</a:t>
            </a:r>
          </a:p>
          <a:p>
            <a:r>
              <a:rPr lang="en-US" dirty="0"/>
              <a:t>Time for something new</a:t>
            </a:r>
          </a:p>
          <a:p>
            <a:r>
              <a:rPr lang="en-US" dirty="0"/>
              <a:t>3Rs work is not done – it is integrated into the new structure</a:t>
            </a:r>
          </a:p>
          <a:p>
            <a:r>
              <a:rPr lang="en-US" dirty="0"/>
              <a:t>Three New Mission Areas of Focus</a:t>
            </a:r>
          </a:p>
          <a:p>
            <a:pPr lvl="1" indent="-342900"/>
            <a:r>
              <a:rPr lang="en-US" dirty="0"/>
              <a:t>Based on </a:t>
            </a:r>
            <a:r>
              <a:rPr lang="en-US" u="sng" dirty="0"/>
              <a:t>the scale of impact</a:t>
            </a:r>
            <a:r>
              <a:rPr lang="en-US" dirty="0"/>
              <a:t> of our actions</a:t>
            </a:r>
          </a:p>
          <a:p>
            <a:pPr lvl="1" indent="-342900"/>
            <a:r>
              <a:rPr lang="en-US" dirty="0"/>
              <a:t>Enables us to think bigger about the impacts of our work</a:t>
            </a:r>
          </a:p>
          <a:p>
            <a:pPr lvl="1" indent="-342900"/>
            <a:r>
              <a:rPr lang="en-US" dirty="0"/>
              <a:t>Gives workforce a greater sense of purpose</a:t>
            </a:r>
          </a:p>
          <a:p>
            <a:pPr lvl="1" indent="-342900"/>
            <a:endParaRPr lang="en-US" dirty="0"/>
          </a:p>
        </p:txBody>
      </p:sp>
    </p:spTree>
    <p:extLst>
      <p:ext uri="{BB962C8B-B14F-4D97-AF65-F5344CB8AC3E}">
        <p14:creationId xmlns:p14="http://schemas.microsoft.com/office/powerpoint/2010/main" val="355165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44BED3-CD67-4108-AF96-10CDEAE63AD9}"/>
              </a:ext>
            </a:extLst>
          </p:cNvPr>
          <p:cNvSpPr>
            <a:spLocks noGrp="1"/>
          </p:cNvSpPr>
          <p:nvPr>
            <p:ph idx="10"/>
          </p:nvPr>
        </p:nvSpPr>
        <p:spPr>
          <a:xfrm>
            <a:off x="4728116" y="0"/>
            <a:ext cx="7463884" cy="6858000"/>
          </a:xfrm>
        </p:spPr>
        <p:txBody>
          <a:bodyPr>
            <a:normAutofit/>
          </a:bodyPr>
          <a:lstStyle/>
          <a:p>
            <a:pPr marL="0" indent="0" algn="ctr">
              <a:buNone/>
            </a:pPr>
            <a:endParaRPr lang="en-US" sz="6000" dirty="0"/>
          </a:p>
          <a:p>
            <a:pPr marL="0" indent="0" algn="ctr">
              <a:buNone/>
            </a:pPr>
            <a:endParaRPr lang="en-US" sz="6000" dirty="0"/>
          </a:p>
          <a:p>
            <a:pPr marL="0" indent="0" algn="ctr">
              <a:buNone/>
            </a:pPr>
            <a:r>
              <a:rPr lang="en-US" sz="6000" dirty="0"/>
              <a:t>Regional Vitality</a:t>
            </a:r>
          </a:p>
          <a:p>
            <a:pPr marL="0" indent="0">
              <a:buNone/>
            </a:pPr>
            <a:endParaRPr lang="en-US" dirty="0"/>
          </a:p>
          <a:p>
            <a:pPr marL="0" indent="0" algn="ctr">
              <a:buNone/>
            </a:pPr>
            <a:r>
              <a:rPr lang="en-US" dirty="0"/>
              <a:t>The Region supports rural and urban communities and economies. </a:t>
            </a:r>
          </a:p>
        </p:txBody>
      </p:sp>
      <p:pic>
        <p:nvPicPr>
          <p:cNvPr id="7" name="Content Placeholder 6" descr="Regional Vitality is represented by the outline of the Southwestern Region, a saguaro and a pinyon tree.">
            <a:extLst>
              <a:ext uri="{FF2B5EF4-FFF2-40B4-BE49-F238E27FC236}">
                <a16:creationId xmlns:a16="http://schemas.microsoft.com/office/drawing/2014/main" id="{4CBCA8DD-5745-4C3F-9357-3F7DBDE2D2F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88" t="-5675" r="-2121" b="-3547"/>
          <a:stretch/>
        </p:blipFill>
        <p:spPr>
          <a:xfrm>
            <a:off x="-1" y="1923393"/>
            <a:ext cx="4728117" cy="2258989"/>
          </a:xfrm>
        </p:spPr>
      </p:pic>
    </p:spTree>
    <p:extLst>
      <p:ext uri="{BB962C8B-B14F-4D97-AF65-F5344CB8AC3E}">
        <p14:creationId xmlns:p14="http://schemas.microsoft.com/office/powerpoint/2010/main" val="55968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176A1-B52B-4E95-8D2B-4BC8DF29CD2E}"/>
              </a:ext>
            </a:extLst>
          </p:cNvPr>
          <p:cNvSpPr>
            <a:spLocks noGrp="1"/>
          </p:cNvSpPr>
          <p:nvPr>
            <p:ph idx="10"/>
          </p:nvPr>
        </p:nvSpPr>
        <p:spPr>
          <a:xfrm>
            <a:off x="4745620" y="0"/>
            <a:ext cx="7446380" cy="6858000"/>
          </a:xfrm>
        </p:spPr>
        <p:txBody>
          <a:bodyPr/>
          <a:lstStyle/>
          <a:p>
            <a:pPr marL="0" indent="0" algn="ctr">
              <a:buNone/>
            </a:pPr>
            <a:endParaRPr lang="en-US" sz="6000" dirty="0"/>
          </a:p>
          <a:p>
            <a:pPr marL="0" indent="0" algn="ctr">
              <a:buNone/>
            </a:pPr>
            <a:endParaRPr lang="en-US" sz="6000" dirty="0"/>
          </a:p>
          <a:p>
            <a:pPr marL="0" indent="0" algn="ctr">
              <a:buNone/>
            </a:pPr>
            <a:r>
              <a:rPr lang="en-US" sz="6000" dirty="0"/>
              <a:t>National Prosperity</a:t>
            </a:r>
          </a:p>
          <a:p>
            <a:pPr marL="0" indent="0">
              <a:buNone/>
            </a:pPr>
            <a:endParaRPr lang="en-US" dirty="0"/>
          </a:p>
          <a:p>
            <a:pPr marL="0" indent="0" algn="ctr">
              <a:buNone/>
            </a:pPr>
            <a:r>
              <a:rPr lang="en-US" dirty="0"/>
              <a:t>The Region’s resources contribute to the nation’s quality of life.</a:t>
            </a:r>
          </a:p>
          <a:p>
            <a:endParaRPr lang="en-US" dirty="0"/>
          </a:p>
        </p:txBody>
      </p:sp>
      <p:pic>
        <p:nvPicPr>
          <p:cNvPr id="7" name="Content Placeholder 6" descr="National Prosperity is represented by an outline of the united states with a star over the Southwestern Region">
            <a:extLst>
              <a:ext uri="{FF2B5EF4-FFF2-40B4-BE49-F238E27FC236}">
                <a16:creationId xmlns:a16="http://schemas.microsoft.com/office/drawing/2014/main" id="{4C4FF7B5-DA80-4927-A044-00FD8D506D9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97" t="-2695" r="-980" b="-2695"/>
          <a:stretch/>
        </p:blipFill>
        <p:spPr>
          <a:xfrm>
            <a:off x="137947" y="1849821"/>
            <a:ext cx="4507609" cy="2869219"/>
          </a:xfrm>
        </p:spPr>
      </p:pic>
    </p:spTree>
    <p:extLst>
      <p:ext uri="{BB962C8B-B14F-4D97-AF65-F5344CB8AC3E}">
        <p14:creationId xmlns:p14="http://schemas.microsoft.com/office/powerpoint/2010/main" val="210597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BD5331-C20B-4BBE-9C97-0E744CD89A3D}"/>
              </a:ext>
            </a:extLst>
          </p:cNvPr>
          <p:cNvSpPr>
            <a:spLocks noGrp="1"/>
          </p:cNvSpPr>
          <p:nvPr>
            <p:ph idx="10"/>
          </p:nvPr>
        </p:nvSpPr>
        <p:spPr>
          <a:xfrm>
            <a:off x="4722471" y="0"/>
            <a:ext cx="7469529" cy="6858000"/>
          </a:xfrm>
        </p:spPr>
        <p:txBody>
          <a:bodyPr/>
          <a:lstStyle/>
          <a:p>
            <a:pPr marL="0" indent="0" algn="ctr">
              <a:buNone/>
            </a:pPr>
            <a:endParaRPr lang="en-US" sz="6000" dirty="0"/>
          </a:p>
          <a:p>
            <a:pPr marL="0" indent="0" algn="ctr">
              <a:buNone/>
            </a:pPr>
            <a:r>
              <a:rPr lang="en-US" sz="6000" dirty="0"/>
              <a:t>International Ecological Connection</a:t>
            </a:r>
          </a:p>
          <a:p>
            <a:pPr marL="0" indent="0">
              <a:buNone/>
            </a:pPr>
            <a:endParaRPr lang="en-US" dirty="0"/>
          </a:p>
          <a:p>
            <a:pPr marL="0" indent="0" algn="ctr">
              <a:buNone/>
            </a:pPr>
            <a:r>
              <a:rPr lang="en-US" dirty="0"/>
              <a:t>The Region’s landscapes advance the health of globally connected ecosystems.</a:t>
            </a:r>
          </a:p>
          <a:p>
            <a:endParaRPr lang="en-US" dirty="0"/>
          </a:p>
        </p:txBody>
      </p:sp>
      <p:pic>
        <p:nvPicPr>
          <p:cNvPr id="7" name="Content Placeholder 6" descr="International Ecological Connection is represented by a globe with river lines flowing across North America">
            <a:extLst>
              <a:ext uri="{FF2B5EF4-FFF2-40B4-BE49-F238E27FC236}">
                <a16:creationId xmlns:a16="http://schemas.microsoft.com/office/drawing/2014/main" id="{6E4096B3-0FAE-468A-9EDF-3023E79BC16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678" t="-1313" r="-4580" b="-4518"/>
          <a:stretch/>
        </p:blipFill>
        <p:spPr>
          <a:xfrm>
            <a:off x="525517" y="1429406"/>
            <a:ext cx="3674961" cy="3626069"/>
          </a:xfrm>
        </p:spPr>
      </p:pic>
    </p:spTree>
    <p:extLst>
      <p:ext uri="{BB962C8B-B14F-4D97-AF65-F5344CB8AC3E}">
        <p14:creationId xmlns:p14="http://schemas.microsoft.com/office/powerpoint/2010/main" val="3871834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54B6-8402-413E-84A3-DEBA7413A673}"/>
              </a:ext>
            </a:extLst>
          </p:cNvPr>
          <p:cNvSpPr txBox="1">
            <a:spLocks/>
          </p:cNvSpPr>
          <p:nvPr/>
        </p:nvSpPr>
        <p:spPr>
          <a:xfrm>
            <a:off x="254405" y="668287"/>
            <a:ext cx="4294546"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endParaRPr lang="en-US" sz="3400" kern="1200" dirty="0">
              <a:latin typeface="+mj-lt"/>
            </a:endParaRPr>
          </a:p>
        </p:txBody>
      </p:sp>
      <p:sp>
        <p:nvSpPr>
          <p:cNvPr id="3" name="Content Placeholder 8">
            <a:extLst>
              <a:ext uri="{FF2B5EF4-FFF2-40B4-BE49-F238E27FC236}">
                <a16:creationId xmlns:a16="http://schemas.microsoft.com/office/drawing/2014/main" id="{3C9B4466-7E1F-4246-8BEB-F647DDE04DBD}"/>
              </a:ext>
            </a:extLst>
          </p:cNvPr>
          <p:cNvSpPr txBox="1">
            <a:spLocks/>
          </p:cNvSpPr>
          <p:nvPr/>
        </p:nvSpPr>
        <p:spPr>
          <a:xfrm>
            <a:off x="368919" y="1612135"/>
            <a:ext cx="3505494" cy="48549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300"/>
              </a:spcAft>
            </a:pPr>
            <a:r>
              <a:rPr lang="en-US" sz="2000" dirty="0">
                <a:ea typeface="+mn-lt"/>
                <a:cs typeface="+mn-lt"/>
              </a:rPr>
              <a:t>Encompass all the work we do – now and into the future</a:t>
            </a:r>
            <a:endParaRPr lang="en-US" dirty="0"/>
          </a:p>
          <a:p>
            <a:pPr>
              <a:spcAft>
                <a:spcPts val="300"/>
              </a:spcAft>
            </a:pPr>
            <a:r>
              <a:rPr lang="en-US" sz="2000" dirty="0">
                <a:ea typeface="+mn-lt"/>
                <a:cs typeface="+mn-lt"/>
              </a:rPr>
              <a:t>Enable the Region to </a:t>
            </a:r>
            <a:r>
              <a:rPr lang="en-US" sz="2000" b="1" i="1" dirty="0">
                <a:ea typeface="+mn-lt"/>
                <a:cs typeface="+mn-lt"/>
              </a:rPr>
              <a:t>balance the local with the global</a:t>
            </a:r>
            <a:endParaRPr lang="en-US" sz="2000" dirty="0">
              <a:ea typeface="+mn-lt"/>
              <a:cs typeface="+mn-lt"/>
            </a:endParaRPr>
          </a:p>
          <a:p>
            <a:pPr>
              <a:spcAft>
                <a:spcPts val="300"/>
              </a:spcAft>
            </a:pPr>
            <a:r>
              <a:rPr lang="en-US" sz="2000" dirty="0">
                <a:ea typeface="+mn-lt"/>
                <a:cs typeface="+mn-lt"/>
              </a:rPr>
              <a:t>Helps us be intentional about the long-term results of our actions </a:t>
            </a:r>
          </a:p>
          <a:p>
            <a:pPr>
              <a:spcAft>
                <a:spcPts val="300"/>
              </a:spcAft>
            </a:pPr>
            <a:r>
              <a:rPr lang="en-US" sz="2000" dirty="0">
                <a:ea typeface="+mn-lt"/>
                <a:cs typeface="+mn-lt"/>
              </a:rPr>
              <a:t>Our employees [</a:t>
            </a:r>
            <a:r>
              <a:rPr lang="en-US" sz="2000" dirty="0">
                <a:highlight>
                  <a:srgbClr val="FFFF00"/>
                </a:highlight>
                <a:ea typeface="+mn-lt"/>
                <a:cs typeface="+mn-lt"/>
              </a:rPr>
              <a:t>and partners</a:t>
            </a:r>
            <a:r>
              <a:rPr lang="en-US" sz="2000" dirty="0">
                <a:ea typeface="+mn-lt"/>
                <a:cs typeface="+mn-lt"/>
              </a:rPr>
              <a:t>] tap into a greater sense of purpose</a:t>
            </a:r>
            <a:br>
              <a:rPr lang="en-US" dirty="0"/>
            </a:br>
            <a:endParaRPr lang="en-US" dirty="0"/>
          </a:p>
          <a:p>
            <a:pPr marL="457200" lvl="1" indent="0">
              <a:buNone/>
            </a:pPr>
            <a:endParaRPr lang="en-US" sz="2000"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B7ED40-80E7-41F2-9FFC-09E096B53649}"/>
              </a:ext>
            </a:extLst>
          </p:cNvPr>
          <p:cNvSpPr txBox="1"/>
          <p:nvPr/>
        </p:nvSpPr>
        <p:spPr>
          <a:xfrm>
            <a:off x="344510" y="823384"/>
            <a:ext cx="40507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New Focus Areas Benefits</a:t>
            </a:r>
          </a:p>
        </p:txBody>
      </p:sp>
      <p:pic>
        <p:nvPicPr>
          <p:cNvPr id="7" name="Picture 6" descr="Diagram, venn diagram&#10;&#10;Description automatically generated">
            <a:extLst>
              <a:ext uri="{FF2B5EF4-FFF2-40B4-BE49-F238E27FC236}">
                <a16:creationId xmlns:a16="http://schemas.microsoft.com/office/drawing/2014/main" id="{B10D63A7-CDA9-D7F9-B6A6-02A1E1E31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806" y="1095401"/>
            <a:ext cx="4455618" cy="4541540"/>
          </a:xfrm>
          <a:prstGeom prst="rect">
            <a:avLst/>
          </a:prstGeom>
        </p:spPr>
      </p:pic>
    </p:spTree>
    <p:extLst>
      <p:ext uri="{BB962C8B-B14F-4D97-AF65-F5344CB8AC3E}">
        <p14:creationId xmlns:p14="http://schemas.microsoft.com/office/powerpoint/2010/main" val="1815663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E1A82-E1E6-476D-9EF1-21E33471C6BC}"/>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634CF27C-91B4-4BFE-823A-A139D09C16DA}"/>
              </a:ext>
            </a:extLst>
          </p:cNvPr>
          <p:cNvSpPr>
            <a:spLocks noGrp="1"/>
          </p:cNvSpPr>
          <p:nvPr>
            <p:ph idx="1"/>
          </p:nvPr>
        </p:nvSpPr>
        <p:spPr>
          <a:xfrm>
            <a:off x="1739153" y="1473922"/>
            <a:ext cx="7761731" cy="4610778"/>
          </a:xfrm>
        </p:spPr>
        <p:txBody>
          <a:bodyPr vert="horz" lIns="91440" tIns="45720" rIns="91440" bIns="45720" rtlCol="0" anchor="t">
            <a:noAutofit/>
          </a:bodyPr>
          <a:lstStyle/>
          <a:p>
            <a:pPr marL="0" indent="0">
              <a:buNone/>
            </a:pPr>
            <a:r>
              <a:rPr lang="en-US" sz="1800" dirty="0"/>
              <a:t>Why a Regional Strategic Plan........................</a:t>
            </a:r>
            <a:r>
              <a:rPr lang="en-US" sz="1800" dirty="0">
                <a:hlinkClick r:id="rId2" action="ppaction://hlinksldjump"/>
              </a:rPr>
              <a:t>3</a:t>
            </a:r>
            <a:endParaRPr lang="en-US" sz="1800" dirty="0"/>
          </a:p>
          <a:p>
            <a:pPr marL="457200" lvl="1" indent="0">
              <a:buNone/>
            </a:pPr>
            <a:r>
              <a:rPr lang="en-US" sz="1800" dirty="0"/>
              <a:t>Benefits of a Strategic Plan.......................4</a:t>
            </a:r>
          </a:p>
          <a:p>
            <a:pPr marL="0" indent="0">
              <a:buNone/>
            </a:pPr>
            <a:r>
              <a:rPr lang="en-US" sz="1800" dirty="0"/>
              <a:t>SW Region Identity.............................................5</a:t>
            </a:r>
          </a:p>
          <a:p>
            <a:pPr marL="0" indent="0">
              <a:buNone/>
            </a:pPr>
            <a:r>
              <a:rPr lang="en-US" sz="1800" dirty="0"/>
              <a:t>World Forces: Risks &amp; Opportunities.................6</a:t>
            </a:r>
          </a:p>
          <a:p>
            <a:pPr marL="0" indent="0">
              <a:buNone/>
            </a:pPr>
            <a:r>
              <a:rPr lang="en-US" sz="1800" dirty="0"/>
              <a:t>Regional Vision – Beliefs – Mission...................11</a:t>
            </a:r>
          </a:p>
          <a:p>
            <a:pPr marL="0" indent="0">
              <a:buNone/>
            </a:pPr>
            <a:r>
              <a:rPr lang="en-US" sz="1800" dirty="0"/>
              <a:t>A new structure for Mission work....................14</a:t>
            </a:r>
          </a:p>
          <a:p>
            <a:pPr marL="342900" lvl="1" indent="0">
              <a:buNone/>
            </a:pPr>
            <a:r>
              <a:rPr lang="en-US" sz="1800" dirty="0"/>
              <a:t>Replacing the 3 Rs......................................15 </a:t>
            </a:r>
          </a:p>
          <a:p>
            <a:pPr marL="342900" lvl="1" indent="0">
              <a:buNone/>
            </a:pPr>
            <a:r>
              <a:rPr lang="en-US" sz="1800" dirty="0"/>
              <a:t>3 Mission Focus Areas: Scale of Impact...16 </a:t>
            </a:r>
          </a:p>
          <a:p>
            <a:pPr marL="457200" lvl="1" indent="0">
              <a:buNone/>
            </a:pPr>
            <a:r>
              <a:rPr lang="en-US" sz="1800" dirty="0"/>
              <a:t>Mission Objectives &amp; Outcomes (21)…..20 </a:t>
            </a:r>
          </a:p>
          <a:p>
            <a:pPr marL="0" indent="0">
              <a:buNone/>
            </a:pPr>
            <a:r>
              <a:rPr lang="en-US" sz="1800" dirty="0"/>
              <a:t>Capacity Work: 7 core areas..........................24 </a:t>
            </a:r>
          </a:p>
          <a:p>
            <a:pPr marL="457200" lvl="1" indent="0">
              <a:buNone/>
            </a:pPr>
            <a:r>
              <a:rPr lang="en-US" sz="1800" dirty="0"/>
              <a:t>Capacity Objectives &amp; Outcomes (21)..</a:t>
            </a:r>
            <a:r>
              <a:rPr lang="en-US" sz="1800" dirty="0">
                <a:hlinkClick r:id="rId3" action="ppaction://hlinksldjump"/>
              </a:rPr>
              <a:t>32</a:t>
            </a:r>
            <a:r>
              <a:rPr lang="en-US" sz="1800" dirty="0"/>
              <a:t> </a:t>
            </a:r>
          </a:p>
          <a:p>
            <a:pPr marL="0" indent="0">
              <a:buNone/>
            </a:pPr>
            <a:r>
              <a:rPr lang="en-US" sz="1800" dirty="0"/>
              <a:t>Implementing the Strategic Plan....................34 </a:t>
            </a:r>
          </a:p>
          <a:p>
            <a:pPr marL="0" indent="0">
              <a:buNone/>
            </a:pPr>
            <a:r>
              <a:rPr lang="en-US" sz="1800" dirty="0"/>
              <a:t>In Closing...........................................................35</a:t>
            </a:r>
          </a:p>
          <a:p>
            <a:endParaRPr lang="en-US" sz="1800" dirty="0"/>
          </a:p>
        </p:txBody>
      </p:sp>
    </p:spTree>
    <p:extLst>
      <p:ext uri="{BB962C8B-B14F-4D97-AF65-F5344CB8AC3E}">
        <p14:creationId xmlns:p14="http://schemas.microsoft.com/office/powerpoint/2010/main" val="1447695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54B6-8402-413E-84A3-DEBA7413A673}"/>
              </a:ext>
            </a:extLst>
          </p:cNvPr>
          <p:cNvSpPr txBox="1">
            <a:spLocks/>
          </p:cNvSpPr>
          <p:nvPr/>
        </p:nvSpPr>
        <p:spPr>
          <a:xfrm>
            <a:off x="314319" y="557784"/>
            <a:ext cx="395486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400" kern="1200" dirty="0">
                <a:latin typeface="+mj-lt"/>
                <a:ea typeface="+mj-ea"/>
                <a:cs typeface="+mj-cs"/>
              </a:rPr>
              <a:t>Mission</a:t>
            </a:r>
            <a:r>
              <a:rPr lang="en-US" sz="3400" dirty="0"/>
              <a:t> Work</a:t>
            </a:r>
            <a:endParaRPr lang="en-US" sz="3400" kern="1200" dirty="0">
              <a:solidFill>
                <a:schemeClr val="tx1"/>
              </a:solidFill>
              <a:latin typeface="+mj-lt"/>
              <a:ea typeface="+mj-ea"/>
              <a:cs typeface="+mj-cs"/>
            </a:endParaRPr>
          </a:p>
          <a:p>
            <a:pPr>
              <a:spcAft>
                <a:spcPts val="600"/>
              </a:spcAft>
            </a:pPr>
            <a:r>
              <a:rPr lang="en-US" sz="2400" dirty="0">
                <a:ea typeface="+mj-lt"/>
                <a:cs typeface="+mj-lt"/>
              </a:rPr>
              <a:t>The work we do that the public sees and expects</a:t>
            </a:r>
            <a:endParaRPr lang="en-US" dirty="0"/>
          </a:p>
        </p:txBody>
      </p:sp>
      <p:sp>
        <p:nvSpPr>
          <p:cNvPr id="3" name="Content Placeholder 8">
            <a:extLst>
              <a:ext uri="{FF2B5EF4-FFF2-40B4-BE49-F238E27FC236}">
                <a16:creationId xmlns:a16="http://schemas.microsoft.com/office/drawing/2014/main" id="{3C9B4466-7E1F-4246-8BEB-F647DDE04DBD}"/>
              </a:ext>
            </a:extLst>
          </p:cNvPr>
          <p:cNvSpPr txBox="1">
            <a:spLocks/>
          </p:cNvSpPr>
          <p:nvPr/>
        </p:nvSpPr>
        <p:spPr>
          <a:xfrm>
            <a:off x="414823" y="2254786"/>
            <a:ext cx="3854361" cy="37854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Objectives &amp; Outcomes</a:t>
            </a:r>
            <a:endParaRPr lang="en-US" b="1" dirty="0"/>
          </a:p>
          <a:p>
            <a:endParaRPr lang="en-US" sz="2400" dirty="0"/>
          </a:p>
          <a:p>
            <a:r>
              <a:rPr lang="en-US" sz="2400" dirty="0"/>
              <a:t>Objectives spread across the 3 focus areas: 10–20-year time</a:t>
            </a:r>
          </a:p>
          <a:p>
            <a:endParaRPr lang="en-US" sz="2400" dirty="0"/>
          </a:p>
          <a:p>
            <a:r>
              <a:rPr lang="en-US" sz="2400" dirty="0"/>
              <a:t>Each Objective has associated 3–5-year Outcomes (21)</a:t>
            </a: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ree segments representing the three focus areas and their outcomes and objectives.">
            <a:extLst>
              <a:ext uri="{FF2B5EF4-FFF2-40B4-BE49-F238E27FC236}">
                <a16:creationId xmlns:a16="http://schemas.microsoft.com/office/drawing/2014/main" id="{D16E95B1-2C25-403C-9D6C-5270F967D8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71919" y="869665"/>
            <a:ext cx="5259104" cy="5170540"/>
          </a:xfrm>
          <a:prstGeom prst="rect">
            <a:avLst/>
          </a:prstGeom>
          <a:effectLst/>
        </p:spPr>
      </p:pic>
    </p:spTree>
    <p:extLst>
      <p:ext uri="{BB962C8B-B14F-4D97-AF65-F5344CB8AC3E}">
        <p14:creationId xmlns:p14="http://schemas.microsoft.com/office/powerpoint/2010/main" val="520891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34840-E978-4EFF-881E-F924EBC6215C}"/>
              </a:ext>
            </a:extLst>
          </p:cNvPr>
          <p:cNvSpPr>
            <a:spLocks noGrp="1"/>
          </p:cNvSpPr>
          <p:nvPr>
            <p:ph type="title"/>
          </p:nvPr>
        </p:nvSpPr>
        <p:spPr/>
        <p:txBody>
          <a:bodyPr>
            <a:normAutofit fontScale="90000"/>
          </a:bodyPr>
          <a:lstStyle/>
          <a:p>
            <a:r>
              <a:rPr lang="en-US" dirty="0"/>
              <a:t>Sample Mission Objective/Outcome: Regional Vitality</a:t>
            </a:r>
          </a:p>
        </p:txBody>
      </p:sp>
      <p:sp>
        <p:nvSpPr>
          <p:cNvPr id="3" name="Content Placeholder 2">
            <a:extLst>
              <a:ext uri="{FF2B5EF4-FFF2-40B4-BE49-F238E27FC236}">
                <a16:creationId xmlns:a16="http://schemas.microsoft.com/office/drawing/2014/main" id="{6448717A-9370-4C57-9B15-A5A81C2FD067}"/>
              </a:ext>
            </a:extLst>
          </p:cNvPr>
          <p:cNvSpPr>
            <a:spLocks noGrp="1"/>
          </p:cNvSpPr>
          <p:nvPr>
            <p:ph idx="1"/>
          </p:nvPr>
        </p:nvSpPr>
        <p:spPr>
          <a:xfrm>
            <a:off x="1073020" y="2080660"/>
            <a:ext cx="7565654" cy="4337006"/>
          </a:xfrm>
        </p:spPr>
        <p:txBody>
          <a:bodyPr vert="horz" lIns="91440" tIns="45720" rIns="91440" bIns="45720" rtlCol="0" anchor="t">
            <a:normAutofit fontScale="62500" lnSpcReduction="20000"/>
          </a:bodyPr>
          <a:lstStyle/>
          <a:p>
            <a:pPr>
              <a:lnSpc>
                <a:spcPct val="120000"/>
              </a:lnSpc>
            </a:pPr>
            <a:r>
              <a:rPr lang="en-US" sz="3800" b="1" u="sng" dirty="0">
                <a:ea typeface="+mn-lt"/>
                <a:cs typeface="+mn-lt"/>
              </a:rPr>
              <a:t>Obj I. 1</a:t>
            </a:r>
            <a:r>
              <a:rPr lang="en-US" sz="3800" u="sng" dirty="0">
                <a:ea typeface="+mn-lt"/>
                <a:cs typeface="+mn-lt"/>
              </a:rPr>
              <a:t>:</a:t>
            </a:r>
            <a:r>
              <a:rPr lang="en-US" sz="3800" dirty="0">
                <a:ea typeface="+mn-lt"/>
                <a:cs typeface="+mn-lt"/>
              </a:rPr>
              <a:t>  </a:t>
            </a:r>
            <a:r>
              <a:rPr lang="en-US" sz="3800" b="1" dirty="0">
                <a:ea typeface="+mn-lt"/>
                <a:cs typeface="+mn-lt"/>
              </a:rPr>
              <a:t>Ecosystem structure</a:t>
            </a:r>
            <a:r>
              <a:rPr lang="en-US" sz="3800" dirty="0">
                <a:ea typeface="+mn-lt"/>
                <a:cs typeface="+mn-lt"/>
              </a:rPr>
              <a:t> fosters disturbance processes that play their ecological role. By 2042</a:t>
            </a:r>
            <a:endParaRPr lang="en-US" sz="3800" dirty="0"/>
          </a:p>
          <a:p>
            <a:pPr>
              <a:lnSpc>
                <a:spcPct val="120000"/>
              </a:lnSpc>
            </a:pPr>
            <a:r>
              <a:rPr lang="en" dirty="0">
                <a:ea typeface="+mn-lt"/>
                <a:cs typeface="+mn-lt"/>
              </a:rPr>
              <a:t>Outcome A (5 years): Forest structure in priority </a:t>
            </a:r>
            <a:r>
              <a:rPr lang="en" dirty="0" err="1">
                <a:ea typeface="+mn-lt"/>
                <a:cs typeface="+mn-lt"/>
              </a:rPr>
              <a:t>firesheds</a:t>
            </a:r>
            <a:r>
              <a:rPr lang="en" dirty="0">
                <a:ea typeface="+mn-lt"/>
                <a:cs typeface="+mn-lt"/>
              </a:rPr>
              <a:t> is such that fire behavior is within its desired regime. </a:t>
            </a:r>
          </a:p>
          <a:p>
            <a:pPr lvl="1">
              <a:lnSpc>
                <a:spcPct val="120000"/>
              </a:lnSpc>
            </a:pPr>
            <a:r>
              <a:rPr lang="en" i="1" dirty="0">
                <a:ea typeface="+mn-lt"/>
                <a:cs typeface="+mn-lt"/>
              </a:rPr>
              <a:t>Explanation: the intent here is that the Region will identify its priority firesheds from existing data sources – including work with States, partners and others, and this will narrow the outcome sufficiently to accomplish it. Also, forest structure will determine appropriate fire regime.</a:t>
            </a:r>
            <a:r>
              <a:rPr lang="en-US" dirty="0">
                <a:ea typeface="+mn-lt"/>
                <a:cs typeface="+mn-lt"/>
              </a:rPr>
              <a:t> </a:t>
            </a:r>
            <a:endParaRPr lang="en-US" dirty="0"/>
          </a:p>
          <a:p>
            <a:pPr>
              <a:lnSpc>
                <a:spcPct val="120000"/>
              </a:lnSpc>
            </a:pPr>
            <a:r>
              <a:rPr lang="en" dirty="0">
                <a:ea typeface="+mn-lt"/>
                <a:cs typeface="+mn-lt"/>
              </a:rPr>
              <a:t>Outcome B (3 years): Naturally intact desert areas are free from invasive grasses such that fire does not spread.</a:t>
            </a:r>
            <a:r>
              <a:rPr lang="en-US" dirty="0">
                <a:ea typeface="+mn-lt"/>
                <a:cs typeface="+mn-lt"/>
              </a:rPr>
              <a:t> </a:t>
            </a:r>
          </a:p>
          <a:p>
            <a:pPr lvl="1">
              <a:lnSpc>
                <a:spcPct val="120000"/>
              </a:lnSpc>
            </a:pPr>
            <a:r>
              <a:rPr lang="en" i="1" dirty="0">
                <a:ea typeface="+mn-lt"/>
                <a:cs typeface="+mn-lt"/>
              </a:rPr>
              <a:t>Explanation: the fragility of deserts and their threat from fire carried by invasive grasses is the core of this outcome. Identification of naturally intact desert areas is a requirement of this outcome.</a:t>
            </a:r>
            <a:endParaRPr lang="en" dirty="0"/>
          </a:p>
          <a:p>
            <a:pPr lvl="1">
              <a:lnSpc>
                <a:spcPct val="120000"/>
              </a:lnSpc>
            </a:pPr>
            <a:endParaRPr lang="en-US" dirty="0"/>
          </a:p>
          <a:p>
            <a:endParaRPr lang="en-US" dirty="0"/>
          </a:p>
        </p:txBody>
      </p:sp>
      <p:sp>
        <p:nvSpPr>
          <p:cNvPr id="5" name="TextBox 4">
            <a:extLst>
              <a:ext uri="{FF2B5EF4-FFF2-40B4-BE49-F238E27FC236}">
                <a16:creationId xmlns:a16="http://schemas.microsoft.com/office/drawing/2014/main" id="{CDE4BC40-957E-4696-8A17-9BE97FE1DBD4}"/>
              </a:ext>
            </a:extLst>
          </p:cNvPr>
          <p:cNvSpPr txBox="1"/>
          <p:nvPr/>
        </p:nvSpPr>
        <p:spPr>
          <a:xfrm>
            <a:off x="8543817" y="194412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4" name="Picture 5" descr="Volunteers working to remove invasive buffelgrass.">
            <a:extLst>
              <a:ext uri="{FF2B5EF4-FFF2-40B4-BE49-F238E27FC236}">
                <a16:creationId xmlns:a16="http://schemas.microsoft.com/office/drawing/2014/main" id="{F1AF56D9-A93A-40D7-BBA3-EC22C357B5F7}"/>
              </a:ext>
            </a:extLst>
          </p:cNvPr>
          <p:cNvPicPr>
            <a:picLocks noChangeAspect="1"/>
          </p:cNvPicPr>
          <p:nvPr/>
        </p:nvPicPr>
        <p:blipFill rotWithShape="1">
          <a:blip r:embed="rId3"/>
          <a:srcRect l="40520" t="-739" r="2045" b="985"/>
          <a:stretch/>
        </p:blipFill>
        <p:spPr>
          <a:xfrm>
            <a:off x="8857820" y="2140820"/>
            <a:ext cx="2799949" cy="36732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9096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0A0F-8D2F-45A0-B4DB-71CC1E12288D}"/>
              </a:ext>
            </a:extLst>
          </p:cNvPr>
          <p:cNvSpPr>
            <a:spLocks noGrp="1"/>
          </p:cNvSpPr>
          <p:nvPr>
            <p:ph type="title"/>
          </p:nvPr>
        </p:nvSpPr>
        <p:spPr/>
        <p:txBody>
          <a:bodyPr>
            <a:normAutofit fontScale="90000"/>
          </a:bodyPr>
          <a:lstStyle/>
          <a:p>
            <a:r>
              <a:rPr lang="en-US" dirty="0"/>
              <a:t>Sample Mission Objective/Outcome: National Prosperity</a:t>
            </a:r>
          </a:p>
        </p:txBody>
      </p:sp>
      <p:sp>
        <p:nvSpPr>
          <p:cNvPr id="3" name="Content Placeholder 2">
            <a:extLst>
              <a:ext uri="{FF2B5EF4-FFF2-40B4-BE49-F238E27FC236}">
                <a16:creationId xmlns:a16="http://schemas.microsoft.com/office/drawing/2014/main" id="{1E98853E-1475-4576-9E8F-8B60BE2B7ED5}"/>
              </a:ext>
            </a:extLst>
          </p:cNvPr>
          <p:cNvSpPr>
            <a:spLocks noGrp="1"/>
          </p:cNvSpPr>
          <p:nvPr>
            <p:ph idx="1"/>
          </p:nvPr>
        </p:nvSpPr>
        <p:spPr>
          <a:xfrm>
            <a:off x="1073020" y="2183621"/>
            <a:ext cx="7442330" cy="4337006"/>
          </a:xfrm>
        </p:spPr>
        <p:txBody>
          <a:bodyPr vert="horz" lIns="91440" tIns="45720" rIns="91440" bIns="45720" rtlCol="0" anchor="t">
            <a:normAutofit/>
          </a:bodyPr>
          <a:lstStyle/>
          <a:p>
            <a:pPr>
              <a:spcAft>
                <a:spcPts val="600"/>
              </a:spcAft>
            </a:pPr>
            <a:r>
              <a:rPr lang="en-US" sz="2400" b="1" u="sng" dirty="0">
                <a:ea typeface="+mn-lt"/>
                <a:cs typeface="+mn-lt"/>
              </a:rPr>
              <a:t>Obj II. 2</a:t>
            </a:r>
            <a:r>
              <a:rPr lang="en-US" sz="2400" u="sng" dirty="0">
                <a:ea typeface="+mn-lt"/>
                <a:cs typeface="+mn-lt"/>
              </a:rPr>
              <a:t>:</a:t>
            </a:r>
            <a:r>
              <a:rPr lang="en-US" sz="2400" dirty="0">
                <a:ea typeface="+mn-lt"/>
                <a:cs typeface="+mn-lt"/>
              </a:rPr>
              <a:t> The Region’s </a:t>
            </a:r>
            <a:r>
              <a:rPr lang="en-US" sz="2400" b="1" dirty="0">
                <a:ea typeface="+mn-lt"/>
                <a:cs typeface="+mn-lt"/>
              </a:rPr>
              <a:t>wood supply</a:t>
            </a:r>
            <a:r>
              <a:rPr lang="en-US" sz="2400" dirty="0">
                <a:ea typeface="+mn-lt"/>
                <a:cs typeface="+mn-lt"/>
              </a:rPr>
              <a:t> is an established choice in the marketplace. By 2035</a:t>
            </a:r>
            <a:endParaRPr lang="en-US" sz="2400" dirty="0"/>
          </a:p>
          <a:p>
            <a:pPr lvl="1">
              <a:spcAft>
                <a:spcPts val="600"/>
              </a:spcAft>
            </a:pPr>
            <a:r>
              <a:rPr lang="en-US" sz="2000" u="sng" dirty="0">
                <a:ea typeface="+mn-lt"/>
                <a:cs typeface="+mn-lt"/>
              </a:rPr>
              <a:t>Outcome B (5 </a:t>
            </a:r>
            <a:r>
              <a:rPr lang="en-US" sz="2000" u="sng" dirty="0" err="1">
                <a:ea typeface="+mn-lt"/>
                <a:cs typeface="+mn-lt"/>
              </a:rPr>
              <a:t>yrs</a:t>
            </a:r>
            <a:r>
              <a:rPr lang="en-US" sz="2000" u="sng" dirty="0">
                <a:ea typeface="+mn-lt"/>
                <a:cs typeface="+mn-lt"/>
              </a:rPr>
              <a:t>)</a:t>
            </a:r>
            <a:r>
              <a:rPr lang="en-US" sz="2000" dirty="0">
                <a:ea typeface="+mn-lt"/>
                <a:cs typeface="+mn-lt"/>
              </a:rPr>
              <a:t>: The Region’s </a:t>
            </a:r>
            <a:r>
              <a:rPr lang="en-US" sz="2000" b="1" dirty="0">
                <a:ea typeface="+mn-lt"/>
                <a:cs typeface="+mn-lt"/>
              </a:rPr>
              <a:t>wood products</a:t>
            </a:r>
            <a:r>
              <a:rPr lang="en-US" sz="2000" dirty="0">
                <a:ea typeface="+mn-lt"/>
                <a:cs typeface="+mn-lt"/>
              </a:rPr>
              <a:t> advance emerging markets for underutilized material.</a:t>
            </a:r>
            <a:endParaRPr lang="en-US" sz="2000" dirty="0"/>
          </a:p>
          <a:p>
            <a:pPr lvl="2">
              <a:spcAft>
                <a:spcPts val="600"/>
              </a:spcAft>
            </a:pPr>
            <a:r>
              <a:rPr lang="en" i="1" dirty="0">
                <a:ea typeface="+mn-lt"/>
                <a:cs typeface="+mn-lt"/>
              </a:rPr>
              <a:t>Explanation: Given the region’s aridity, our wood supply is smaller and of lesser value in the current marketplace; this outcome is about connecting with and supporting innovation that leads to new markets for products that utilize our supply.</a:t>
            </a:r>
            <a:endParaRPr lang="en-US" dirty="0"/>
          </a:p>
          <a:p>
            <a:endParaRPr lang="en-US" dirty="0"/>
          </a:p>
        </p:txBody>
      </p:sp>
      <p:sp>
        <p:nvSpPr>
          <p:cNvPr id="4" name="TextBox 3">
            <a:extLst>
              <a:ext uri="{FF2B5EF4-FFF2-40B4-BE49-F238E27FC236}">
                <a16:creationId xmlns:a16="http://schemas.microsoft.com/office/drawing/2014/main" id="{EA8D3C63-B31F-46B5-A560-E4C5392E9ABE}"/>
              </a:ext>
            </a:extLst>
          </p:cNvPr>
          <p:cNvSpPr txBox="1"/>
          <p:nvPr/>
        </p:nvSpPr>
        <p:spPr>
          <a:xfrm>
            <a:off x="9063925" y="138365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5" name="Picture 5" descr="A pile of small diameter wood">
            <a:extLst>
              <a:ext uri="{FF2B5EF4-FFF2-40B4-BE49-F238E27FC236}">
                <a16:creationId xmlns:a16="http://schemas.microsoft.com/office/drawing/2014/main" id="{9AC35BA9-4E48-4241-B77F-86F541C3520E}"/>
              </a:ext>
            </a:extLst>
          </p:cNvPr>
          <p:cNvPicPr>
            <a:picLocks noChangeAspect="1"/>
          </p:cNvPicPr>
          <p:nvPr/>
        </p:nvPicPr>
        <p:blipFill rotWithShape="1">
          <a:blip r:embed="rId3"/>
          <a:srcRect l="174" t="912" r="52174" b="-1075"/>
          <a:stretch/>
        </p:blipFill>
        <p:spPr>
          <a:xfrm>
            <a:off x="8815615" y="2183621"/>
            <a:ext cx="2746049" cy="37404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7896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2955F-7344-42A6-9F50-CFC5A23CABDC}"/>
              </a:ext>
            </a:extLst>
          </p:cNvPr>
          <p:cNvSpPr>
            <a:spLocks noGrp="1"/>
          </p:cNvSpPr>
          <p:nvPr>
            <p:ph type="title"/>
          </p:nvPr>
        </p:nvSpPr>
        <p:spPr/>
        <p:txBody>
          <a:bodyPr>
            <a:normAutofit fontScale="90000"/>
          </a:bodyPr>
          <a:lstStyle/>
          <a:p>
            <a:r>
              <a:rPr lang="en-US" dirty="0"/>
              <a:t>Sample Objective/Outcome: International Ecological Connection</a:t>
            </a:r>
          </a:p>
        </p:txBody>
      </p:sp>
      <p:sp>
        <p:nvSpPr>
          <p:cNvPr id="3" name="Content Placeholder 2">
            <a:extLst>
              <a:ext uri="{FF2B5EF4-FFF2-40B4-BE49-F238E27FC236}">
                <a16:creationId xmlns:a16="http://schemas.microsoft.com/office/drawing/2014/main" id="{60456F0F-B7DD-41FF-A9AB-BC4CBD5850F7}"/>
              </a:ext>
            </a:extLst>
          </p:cNvPr>
          <p:cNvSpPr>
            <a:spLocks noGrp="1"/>
          </p:cNvSpPr>
          <p:nvPr>
            <p:ph idx="1"/>
          </p:nvPr>
        </p:nvSpPr>
        <p:spPr>
          <a:xfrm>
            <a:off x="1073020" y="2236856"/>
            <a:ext cx="7442330" cy="4337006"/>
          </a:xfrm>
        </p:spPr>
        <p:txBody>
          <a:bodyPr vert="horz" lIns="91440" tIns="45720" rIns="91440" bIns="45720" rtlCol="0" anchor="t">
            <a:normAutofit/>
          </a:bodyPr>
          <a:lstStyle/>
          <a:p>
            <a:pPr>
              <a:spcAft>
                <a:spcPts val="600"/>
              </a:spcAft>
            </a:pPr>
            <a:r>
              <a:rPr lang="en-US" sz="2400" b="1" u="sng" dirty="0">
                <a:ea typeface="+mn-lt"/>
                <a:cs typeface="+mn-lt"/>
              </a:rPr>
              <a:t>Obj III. 4</a:t>
            </a:r>
            <a:r>
              <a:rPr lang="en-US" sz="2400" u="sng" dirty="0">
                <a:ea typeface="+mn-lt"/>
                <a:cs typeface="+mn-lt"/>
              </a:rPr>
              <a:t>:</a:t>
            </a:r>
            <a:r>
              <a:rPr lang="en-US" sz="2400" dirty="0">
                <a:ea typeface="+mn-lt"/>
                <a:cs typeface="+mn-lt"/>
              </a:rPr>
              <a:t> </a:t>
            </a:r>
            <a:r>
              <a:rPr lang="en-US" sz="2400" b="1" dirty="0">
                <a:ea typeface="+mn-lt"/>
                <a:cs typeface="+mn-lt"/>
              </a:rPr>
              <a:t>Aquatic habitats</a:t>
            </a:r>
            <a:r>
              <a:rPr lang="en-US" sz="2400" dirty="0">
                <a:ea typeface="+mn-lt"/>
                <a:cs typeface="+mn-lt"/>
              </a:rPr>
              <a:t> that function as </a:t>
            </a:r>
            <a:r>
              <a:rPr lang="en-US" sz="2400" b="1" dirty="0">
                <a:ea typeface="+mn-lt"/>
                <a:cs typeface="+mn-lt"/>
              </a:rPr>
              <a:t>corridors</a:t>
            </a:r>
            <a:r>
              <a:rPr lang="en-US" sz="2400" dirty="0">
                <a:ea typeface="+mn-lt"/>
                <a:cs typeface="+mn-lt"/>
              </a:rPr>
              <a:t> and refugia for biodiversity thrive. By 2042 </a:t>
            </a:r>
            <a:endParaRPr lang="en-US" sz="2400" dirty="0"/>
          </a:p>
          <a:p>
            <a:pPr lvl="1">
              <a:spcAft>
                <a:spcPts val="600"/>
              </a:spcAft>
            </a:pPr>
            <a:r>
              <a:rPr lang="en-US" sz="2000" u="sng" dirty="0">
                <a:ea typeface="+mn-lt"/>
                <a:cs typeface="+mn-lt"/>
              </a:rPr>
              <a:t>Outcome E (5 </a:t>
            </a:r>
            <a:r>
              <a:rPr lang="en-US" sz="2000" u="sng" dirty="0" err="1">
                <a:ea typeface="+mn-lt"/>
                <a:cs typeface="+mn-lt"/>
              </a:rPr>
              <a:t>yrs</a:t>
            </a:r>
            <a:r>
              <a:rPr lang="en-US" sz="2000" u="sng" dirty="0">
                <a:ea typeface="+mn-lt"/>
                <a:cs typeface="+mn-lt"/>
              </a:rPr>
              <a:t>)</a:t>
            </a:r>
            <a:r>
              <a:rPr lang="en-US" sz="2000" dirty="0">
                <a:ea typeface="+mn-lt"/>
                <a:cs typeface="+mn-lt"/>
              </a:rPr>
              <a:t>: </a:t>
            </a:r>
            <a:r>
              <a:rPr lang="en-US" sz="2000" b="1" dirty="0">
                <a:ea typeface="+mn-lt"/>
                <a:cs typeface="+mn-lt"/>
              </a:rPr>
              <a:t>Unintended physical barriers to aquatic</a:t>
            </a:r>
            <a:r>
              <a:rPr lang="en-US" sz="2000" dirty="0">
                <a:ea typeface="+mn-lt"/>
                <a:cs typeface="+mn-lt"/>
              </a:rPr>
              <a:t> T&amp;E species movement and dispersal are modified to allow passage.</a:t>
            </a:r>
            <a:endParaRPr lang="en" i="1" dirty="0">
              <a:ea typeface="+mn-lt"/>
              <a:cs typeface="+mn-lt"/>
            </a:endParaRPr>
          </a:p>
          <a:p>
            <a:pPr lvl="2">
              <a:spcAft>
                <a:spcPts val="600"/>
              </a:spcAft>
            </a:pPr>
            <a:r>
              <a:rPr lang="en" i="1" dirty="0">
                <a:ea typeface="+mn-lt"/>
                <a:cs typeface="+mn-lt"/>
              </a:rPr>
              <a:t>Explanation: some physical barriers to species dispersal and migration are intentional, however, the focus of this outcome is on identifying and removing Forest Service-caused infrastructure that undesirably prevents aquatic species passage. </a:t>
            </a:r>
            <a:endParaRPr lang="en-US" dirty="0"/>
          </a:p>
          <a:p>
            <a:endParaRPr lang="en-US" dirty="0"/>
          </a:p>
        </p:txBody>
      </p:sp>
      <p:sp>
        <p:nvSpPr>
          <p:cNvPr id="4" name="TextBox 3">
            <a:extLst>
              <a:ext uri="{FF2B5EF4-FFF2-40B4-BE49-F238E27FC236}">
                <a16:creationId xmlns:a16="http://schemas.microsoft.com/office/drawing/2014/main" id="{BFCBC444-1747-45E7-BB0A-CF0F2BE60FDB}"/>
              </a:ext>
            </a:extLst>
          </p:cNvPr>
          <p:cNvSpPr txBox="1"/>
          <p:nvPr/>
        </p:nvSpPr>
        <p:spPr>
          <a:xfrm>
            <a:off x="9113520" y="214230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p:txBody>
      </p:sp>
      <p:pic>
        <p:nvPicPr>
          <p:cNvPr id="5" name="Picture 5" descr="Apache Trout swimming in water">
            <a:extLst>
              <a:ext uri="{FF2B5EF4-FFF2-40B4-BE49-F238E27FC236}">
                <a16:creationId xmlns:a16="http://schemas.microsoft.com/office/drawing/2014/main" id="{64C6A6D5-BFDC-447D-8C8A-F36DACA5A54C}"/>
              </a:ext>
            </a:extLst>
          </p:cNvPr>
          <p:cNvPicPr>
            <a:picLocks noChangeAspect="1"/>
          </p:cNvPicPr>
          <p:nvPr/>
        </p:nvPicPr>
        <p:blipFill>
          <a:blip r:embed="rId3"/>
          <a:stretch>
            <a:fillRect/>
          </a:stretch>
        </p:blipFill>
        <p:spPr>
          <a:xfrm>
            <a:off x="8827645" y="2202469"/>
            <a:ext cx="2743200" cy="3717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0544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454B6-8402-413E-84A3-DEBA7413A673}"/>
              </a:ext>
            </a:extLst>
          </p:cNvPr>
          <p:cNvSpPr txBox="1">
            <a:spLocks/>
          </p:cNvSpPr>
          <p:nvPr/>
        </p:nvSpPr>
        <p:spPr>
          <a:xfrm>
            <a:off x="944356" y="681031"/>
            <a:ext cx="6710956" cy="635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400" dirty="0"/>
              <a:t>Capacity Development</a:t>
            </a:r>
          </a:p>
        </p:txBody>
      </p:sp>
      <p:sp>
        <p:nvSpPr>
          <p:cNvPr id="3" name="Content Placeholder 8">
            <a:extLst>
              <a:ext uri="{FF2B5EF4-FFF2-40B4-BE49-F238E27FC236}">
                <a16:creationId xmlns:a16="http://schemas.microsoft.com/office/drawing/2014/main" id="{3C9B4466-7E1F-4246-8BEB-F647DDE04DBD}"/>
              </a:ext>
            </a:extLst>
          </p:cNvPr>
          <p:cNvSpPr txBox="1">
            <a:spLocks/>
          </p:cNvSpPr>
          <p:nvPr/>
        </p:nvSpPr>
        <p:spPr>
          <a:xfrm>
            <a:off x="1071983" y="2743592"/>
            <a:ext cx="5605542" cy="391604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7 Core Areas of Capacity</a:t>
            </a:r>
          </a:p>
          <a:p>
            <a:r>
              <a:rPr lang="en-US" sz="2400" dirty="0"/>
              <a:t>Workforce – including Partners</a:t>
            </a:r>
          </a:p>
          <a:p>
            <a:r>
              <a:rPr lang="en-US" sz="2400" dirty="0"/>
              <a:t>Funding – including Partner funds</a:t>
            </a:r>
          </a:p>
          <a:p>
            <a:r>
              <a:rPr lang="en-US" sz="2400" dirty="0"/>
              <a:t>Infrastructure – including what Partners help us maintain</a:t>
            </a:r>
          </a:p>
          <a:p>
            <a:r>
              <a:rPr lang="en-US" sz="2400" dirty="0"/>
              <a:t>Technology – including the assets our Partners provide</a:t>
            </a:r>
          </a:p>
          <a:p>
            <a:r>
              <a:rPr lang="en-US" sz="2400" dirty="0"/>
              <a:t>Image – including the added visibility we garner through our Partners</a:t>
            </a:r>
          </a:p>
          <a:p>
            <a:r>
              <a:rPr lang="en-US" sz="2400" dirty="0"/>
              <a:t>Governance – including the Plans, Policies &amp; Agreements we develop with Partners</a:t>
            </a:r>
          </a:p>
          <a:p>
            <a:r>
              <a:rPr lang="en-US" sz="2400" dirty="0"/>
              <a:t>Knowledge – including the expertise our Partners bring</a:t>
            </a:r>
          </a:p>
        </p:txBody>
      </p:sp>
      <p:pic>
        <p:nvPicPr>
          <p:cNvPr id="4" name="Picture 3" descr="The 7 core areas of capacity work are represented by 7 icons.">
            <a:extLst>
              <a:ext uri="{FF2B5EF4-FFF2-40B4-BE49-F238E27FC236}">
                <a16:creationId xmlns:a16="http://schemas.microsoft.com/office/drawing/2014/main" id="{D16E95B1-2C25-403C-9D6C-5270F967D8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8310" y="1511268"/>
            <a:ext cx="4981153" cy="4925906"/>
          </a:xfrm>
          <a:prstGeom prst="rect">
            <a:avLst/>
          </a:prstGeom>
          <a:effectLst/>
        </p:spPr>
      </p:pic>
      <p:sp>
        <p:nvSpPr>
          <p:cNvPr id="5" name="TextBox 4">
            <a:extLst>
              <a:ext uri="{FF2B5EF4-FFF2-40B4-BE49-F238E27FC236}">
                <a16:creationId xmlns:a16="http://schemas.microsoft.com/office/drawing/2014/main" id="{8BD88586-1FE5-4890-B160-86850B14D957}"/>
              </a:ext>
            </a:extLst>
          </p:cNvPr>
          <p:cNvSpPr txBox="1"/>
          <p:nvPr/>
        </p:nvSpPr>
        <p:spPr>
          <a:xfrm>
            <a:off x="1071984" y="1438991"/>
            <a:ext cx="56055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What we need to build our ability to achieve our mission goals – our Partners help us with this!</a:t>
            </a:r>
          </a:p>
        </p:txBody>
      </p:sp>
      <p:sp>
        <p:nvSpPr>
          <p:cNvPr id="6" name="TextBox 5">
            <a:extLst>
              <a:ext uri="{FF2B5EF4-FFF2-40B4-BE49-F238E27FC236}">
                <a16:creationId xmlns:a16="http://schemas.microsoft.com/office/drawing/2014/main" id="{102477A7-A9DC-E258-B565-48AC39BDE0D5}"/>
              </a:ext>
            </a:extLst>
          </p:cNvPr>
          <p:cNvSpPr txBox="1"/>
          <p:nvPr/>
        </p:nvSpPr>
        <p:spPr>
          <a:xfrm>
            <a:off x="8709102" y="2843562"/>
            <a:ext cx="1332416" cy="369332"/>
          </a:xfrm>
          <a:prstGeom prst="rect">
            <a:avLst/>
          </a:prstGeom>
          <a:noFill/>
        </p:spPr>
        <p:txBody>
          <a:bodyPr wrap="none" rtlCol="0">
            <a:spAutoFit/>
          </a:bodyPr>
          <a:lstStyle/>
          <a:p>
            <a:r>
              <a:rPr lang="en-US" b="1" dirty="0"/>
              <a:t>Workforce</a:t>
            </a:r>
          </a:p>
        </p:txBody>
      </p:sp>
      <p:sp>
        <p:nvSpPr>
          <p:cNvPr id="10" name="TextBox 9">
            <a:extLst>
              <a:ext uri="{FF2B5EF4-FFF2-40B4-BE49-F238E27FC236}">
                <a16:creationId xmlns:a16="http://schemas.microsoft.com/office/drawing/2014/main" id="{02016BEF-D4F1-3BFB-5074-594A45E0E6A8}"/>
              </a:ext>
            </a:extLst>
          </p:cNvPr>
          <p:cNvSpPr txBox="1"/>
          <p:nvPr/>
        </p:nvSpPr>
        <p:spPr>
          <a:xfrm>
            <a:off x="10383644" y="3547948"/>
            <a:ext cx="1069524" cy="369332"/>
          </a:xfrm>
          <a:prstGeom prst="rect">
            <a:avLst/>
          </a:prstGeom>
          <a:noFill/>
        </p:spPr>
        <p:txBody>
          <a:bodyPr wrap="none" rtlCol="0">
            <a:spAutoFit/>
          </a:bodyPr>
          <a:lstStyle/>
          <a:p>
            <a:r>
              <a:rPr lang="en-US" b="1" dirty="0"/>
              <a:t>Funding</a:t>
            </a:r>
          </a:p>
        </p:txBody>
      </p:sp>
      <p:sp>
        <p:nvSpPr>
          <p:cNvPr id="12" name="TextBox 11">
            <a:extLst>
              <a:ext uri="{FF2B5EF4-FFF2-40B4-BE49-F238E27FC236}">
                <a16:creationId xmlns:a16="http://schemas.microsoft.com/office/drawing/2014/main" id="{6D1C27BC-00EC-469A-9A1C-B1C76B9D23E4}"/>
              </a:ext>
            </a:extLst>
          </p:cNvPr>
          <p:cNvSpPr txBox="1"/>
          <p:nvPr/>
        </p:nvSpPr>
        <p:spPr>
          <a:xfrm>
            <a:off x="7128335" y="3469888"/>
            <a:ext cx="1452642" cy="369332"/>
          </a:xfrm>
          <a:prstGeom prst="rect">
            <a:avLst/>
          </a:prstGeom>
          <a:noFill/>
        </p:spPr>
        <p:txBody>
          <a:bodyPr wrap="none" rtlCol="0">
            <a:spAutoFit/>
          </a:bodyPr>
          <a:lstStyle/>
          <a:p>
            <a:r>
              <a:rPr lang="en-US" b="1" dirty="0"/>
              <a:t>Knowledge</a:t>
            </a:r>
          </a:p>
        </p:txBody>
      </p:sp>
      <p:sp>
        <p:nvSpPr>
          <p:cNvPr id="14" name="TextBox 13">
            <a:extLst>
              <a:ext uri="{FF2B5EF4-FFF2-40B4-BE49-F238E27FC236}">
                <a16:creationId xmlns:a16="http://schemas.microsoft.com/office/drawing/2014/main" id="{38E54DD4-A271-15F2-AA3B-66189F264EF8}"/>
              </a:ext>
            </a:extLst>
          </p:cNvPr>
          <p:cNvSpPr txBox="1"/>
          <p:nvPr/>
        </p:nvSpPr>
        <p:spPr>
          <a:xfrm>
            <a:off x="10553568" y="5123036"/>
            <a:ext cx="1633781" cy="369332"/>
          </a:xfrm>
          <a:prstGeom prst="rect">
            <a:avLst/>
          </a:prstGeom>
          <a:noFill/>
        </p:spPr>
        <p:txBody>
          <a:bodyPr wrap="none" rtlCol="0">
            <a:spAutoFit/>
          </a:bodyPr>
          <a:lstStyle/>
          <a:p>
            <a:r>
              <a:rPr lang="en-US" b="1" dirty="0"/>
              <a:t>Infrastructure</a:t>
            </a:r>
          </a:p>
        </p:txBody>
      </p:sp>
      <p:sp>
        <p:nvSpPr>
          <p:cNvPr id="16" name="TextBox 15">
            <a:extLst>
              <a:ext uri="{FF2B5EF4-FFF2-40B4-BE49-F238E27FC236}">
                <a16:creationId xmlns:a16="http://schemas.microsoft.com/office/drawing/2014/main" id="{788D5B82-C47E-5AD4-1D89-B93C73732493}"/>
              </a:ext>
            </a:extLst>
          </p:cNvPr>
          <p:cNvSpPr txBox="1"/>
          <p:nvPr/>
        </p:nvSpPr>
        <p:spPr>
          <a:xfrm>
            <a:off x="9375310" y="6352309"/>
            <a:ext cx="1489510" cy="369332"/>
          </a:xfrm>
          <a:prstGeom prst="rect">
            <a:avLst/>
          </a:prstGeom>
          <a:noFill/>
        </p:spPr>
        <p:txBody>
          <a:bodyPr wrap="none" rtlCol="0">
            <a:spAutoFit/>
          </a:bodyPr>
          <a:lstStyle/>
          <a:p>
            <a:r>
              <a:rPr lang="en-US" b="1" dirty="0"/>
              <a:t>Technology</a:t>
            </a:r>
          </a:p>
        </p:txBody>
      </p:sp>
      <p:sp>
        <p:nvSpPr>
          <p:cNvPr id="18" name="TextBox 17">
            <a:extLst>
              <a:ext uri="{FF2B5EF4-FFF2-40B4-BE49-F238E27FC236}">
                <a16:creationId xmlns:a16="http://schemas.microsoft.com/office/drawing/2014/main" id="{DF9361CF-33C7-8DE8-D97D-7BF44D6B7F83}"/>
              </a:ext>
            </a:extLst>
          </p:cNvPr>
          <p:cNvSpPr txBox="1"/>
          <p:nvPr/>
        </p:nvSpPr>
        <p:spPr>
          <a:xfrm>
            <a:off x="7972541" y="6352309"/>
            <a:ext cx="917239" cy="369332"/>
          </a:xfrm>
          <a:prstGeom prst="rect">
            <a:avLst/>
          </a:prstGeom>
          <a:noFill/>
        </p:spPr>
        <p:txBody>
          <a:bodyPr wrap="none" rtlCol="0">
            <a:spAutoFit/>
          </a:bodyPr>
          <a:lstStyle/>
          <a:p>
            <a:r>
              <a:rPr lang="en-US" b="1" dirty="0"/>
              <a:t>Image</a:t>
            </a:r>
          </a:p>
        </p:txBody>
      </p:sp>
      <p:sp>
        <p:nvSpPr>
          <p:cNvPr id="20" name="TextBox 19">
            <a:extLst>
              <a:ext uri="{FF2B5EF4-FFF2-40B4-BE49-F238E27FC236}">
                <a16:creationId xmlns:a16="http://schemas.microsoft.com/office/drawing/2014/main" id="{FCEAF203-9138-4BE9-D54D-22308A59F57C}"/>
              </a:ext>
            </a:extLst>
          </p:cNvPr>
          <p:cNvSpPr txBox="1"/>
          <p:nvPr/>
        </p:nvSpPr>
        <p:spPr>
          <a:xfrm>
            <a:off x="6524975" y="5027823"/>
            <a:ext cx="1600118" cy="369332"/>
          </a:xfrm>
          <a:prstGeom prst="rect">
            <a:avLst/>
          </a:prstGeom>
          <a:noFill/>
        </p:spPr>
        <p:txBody>
          <a:bodyPr wrap="none" rtlCol="0">
            <a:spAutoFit/>
          </a:bodyPr>
          <a:lstStyle/>
          <a:p>
            <a:r>
              <a:rPr lang="en-US" b="1" dirty="0"/>
              <a:t>Governance</a:t>
            </a:r>
          </a:p>
        </p:txBody>
      </p:sp>
    </p:spTree>
    <p:extLst>
      <p:ext uri="{BB962C8B-B14F-4D97-AF65-F5344CB8AC3E}">
        <p14:creationId xmlns:p14="http://schemas.microsoft.com/office/powerpoint/2010/main" val="1471168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8CAF4A-2272-4BAC-A396-B2D489D349B8}"/>
              </a:ext>
            </a:extLst>
          </p:cNvPr>
          <p:cNvSpPr>
            <a:spLocks noGrp="1"/>
          </p:cNvSpPr>
          <p:nvPr>
            <p:ph idx="1"/>
          </p:nvPr>
        </p:nvSpPr>
        <p:spPr>
          <a:xfrm>
            <a:off x="427463" y="922788"/>
            <a:ext cx="5157440" cy="6232578"/>
          </a:xfrm>
        </p:spPr>
        <p:txBody>
          <a:bodyPr vert="horz" lIns="91440" tIns="45720" rIns="91440" bIns="45720" rtlCol="0" anchor="t">
            <a:normAutofit/>
          </a:bodyPr>
          <a:lstStyle/>
          <a:p>
            <a:pPr marL="0" indent="0">
              <a:buNone/>
            </a:pPr>
            <a:endParaRPr lang="en-US" sz="2400" dirty="0">
              <a:highlight>
                <a:srgbClr val="FFFF00"/>
              </a:highlight>
              <a:ea typeface="+mn-lt"/>
              <a:cs typeface="+mn-lt"/>
            </a:endParaRPr>
          </a:p>
          <a:p>
            <a:pPr marL="0" indent="0">
              <a:buNone/>
            </a:pPr>
            <a:r>
              <a:rPr lang="en-US" sz="2400" dirty="0">
                <a:ea typeface="+mn-lt"/>
                <a:cs typeface="+mn-lt"/>
              </a:rPr>
              <a:t>Of all the areas of capacity, workforce is the Region’s most important and valued</a:t>
            </a:r>
            <a:endParaRPr lang="en-US" dirty="0"/>
          </a:p>
          <a:p>
            <a:pPr marL="0" indent="0">
              <a:buNone/>
            </a:pPr>
            <a:r>
              <a:rPr lang="en-US" sz="2400" dirty="0">
                <a:ea typeface="+mn-lt"/>
                <a:cs typeface="+mn-lt"/>
              </a:rPr>
              <a:t>The people who work for the Region actualize each day</a:t>
            </a:r>
          </a:p>
          <a:p>
            <a:r>
              <a:rPr lang="en-US" sz="2400" dirty="0">
                <a:ea typeface="+mn-lt"/>
                <a:cs typeface="+mn-lt"/>
              </a:rPr>
              <a:t> The work ethic</a:t>
            </a:r>
          </a:p>
          <a:p>
            <a:r>
              <a:rPr lang="en-US" sz="2400" dirty="0">
                <a:ea typeface="+mn-lt"/>
                <a:cs typeface="+mn-lt"/>
              </a:rPr>
              <a:t>The relationship with our communities </a:t>
            </a:r>
          </a:p>
          <a:p>
            <a:r>
              <a:rPr lang="en-US" sz="2400" dirty="0">
                <a:ea typeface="+mn-lt"/>
                <a:cs typeface="+mn-lt"/>
              </a:rPr>
              <a:t>The stewardship of the land that together make up the character of the Forest Service’s Southwestern Region</a:t>
            </a:r>
            <a:endParaRPr lang="en-US" sz="2400" dirty="0"/>
          </a:p>
          <a:p>
            <a:pPr marL="0" indent="0">
              <a:buNone/>
            </a:pPr>
            <a:endParaRPr lang="en-US" dirty="0"/>
          </a:p>
        </p:txBody>
      </p:sp>
      <p:sp>
        <p:nvSpPr>
          <p:cNvPr id="4" name="Title 3">
            <a:extLst>
              <a:ext uri="{FF2B5EF4-FFF2-40B4-BE49-F238E27FC236}">
                <a16:creationId xmlns:a16="http://schemas.microsoft.com/office/drawing/2014/main" id="{EBF8D47E-C211-4EAA-AA54-3AD0B02B9297}"/>
              </a:ext>
            </a:extLst>
          </p:cNvPr>
          <p:cNvSpPr>
            <a:spLocks noGrp="1"/>
          </p:cNvSpPr>
          <p:nvPr>
            <p:ph type="title"/>
          </p:nvPr>
        </p:nvSpPr>
        <p:spPr>
          <a:xfrm>
            <a:off x="6858000" y="0"/>
            <a:ext cx="4575716" cy="1159321"/>
          </a:xfrm>
        </p:spPr>
        <p:txBody>
          <a:bodyPr/>
          <a:lstStyle/>
          <a:p>
            <a:r>
              <a:rPr lang="en-US" dirty="0"/>
              <a:t>Workforce</a:t>
            </a:r>
          </a:p>
        </p:txBody>
      </p:sp>
      <p:sp>
        <p:nvSpPr>
          <p:cNvPr id="5" name="TextBox 4">
            <a:extLst>
              <a:ext uri="{FF2B5EF4-FFF2-40B4-BE49-F238E27FC236}">
                <a16:creationId xmlns:a16="http://schemas.microsoft.com/office/drawing/2014/main" id="{9A3B14F2-AA05-4FBE-B54E-865CA07D2473}"/>
              </a:ext>
            </a:extLst>
          </p:cNvPr>
          <p:cNvSpPr txBox="1"/>
          <p:nvPr/>
        </p:nvSpPr>
        <p:spPr>
          <a:xfrm>
            <a:off x="6370321" y="5296187"/>
            <a:ext cx="55517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The many aspects of maintaining an optimal workforce in the Region, from recruitment and hiring to professional development, safety, morale, efficiency and so much more</a:t>
            </a:r>
          </a:p>
        </p:txBody>
      </p:sp>
      <p:pic>
        <p:nvPicPr>
          <p:cNvPr id="9" name="Content Placeholder 8" descr="Workforce icon is represented by the outline of 3 people">
            <a:extLst>
              <a:ext uri="{FF2B5EF4-FFF2-40B4-BE49-F238E27FC236}">
                <a16:creationId xmlns:a16="http://schemas.microsoft.com/office/drawing/2014/main" id="{D3028CBB-625A-4F40-965F-CDC364C7C7EE}"/>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a:stretch/>
        </p:blipFill>
        <p:spPr>
          <a:xfrm>
            <a:off x="7289883" y="1270543"/>
            <a:ext cx="3736886" cy="3736886"/>
          </a:xfrm>
        </p:spPr>
      </p:pic>
    </p:spTree>
    <p:extLst>
      <p:ext uri="{BB962C8B-B14F-4D97-AF65-F5344CB8AC3E}">
        <p14:creationId xmlns:p14="http://schemas.microsoft.com/office/powerpoint/2010/main" val="1184345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2C56D8-8D88-4173-AFF0-D0BAA979B715}"/>
              </a:ext>
            </a:extLst>
          </p:cNvPr>
          <p:cNvSpPr>
            <a:spLocks noGrp="1"/>
          </p:cNvSpPr>
          <p:nvPr>
            <p:ph idx="1"/>
          </p:nvPr>
        </p:nvSpPr>
        <p:spPr>
          <a:xfrm>
            <a:off x="511097" y="470552"/>
            <a:ext cx="5241075" cy="6232578"/>
          </a:xfrm>
        </p:spPr>
        <p:txBody>
          <a:bodyPr vert="horz" lIns="91440" tIns="45720" rIns="91440" bIns="45720" rtlCol="0" anchor="t">
            <a:normAutofit/>
          </a:bodyPr>
          <a:lstStyle/>
          <a:p>
            <a:pPr marL="0" indent="0">
              <a:buNone/>
            </a:pPr>
            <a:endParaRPr lang="en-US" sz="2400" dirty="0">
              <a:ea typeface="+mn-lt"/>
              <a:cs typeface="+mn-lt"/>
            </a:endParaRPr>
          </a:p>
          <a:p>
            <a:pPr marL="0" indent="0">
              <a:buNone/>
            </a:pPr>
            <a:endParaRPr lang="en-US" sz="2400" dirty="0">
              <a:ea typeface="+mn-lt"/>
              <a:cs typeface="+mn-lt"/>
            </a:endParaRPr>
          </a:p>
          <a:p>
            <a:pPr marL="0" indent="0">
              <a:buNone/>
            </a:pPr>
            <a:r>
              <a:rPr lang="en-US" sz="2400" dirty="0">
                <a:ea typeface="+mn-lt"/>
                <a:cs typeface="+mn-lt"/>
              </a:rPr>
              <a:t>Funding is a constantly shifting resource, necessitating a high level of agility to move with its ebbs and flows</a:t>
            </a:r>
            <a:endParaRPr lang="en-US"/>
          </a:p>
          <a:p>
            <a:pPr marL="0" indent="0">
              <a:buNone/>
            </a:pPr>
            <a:endParaRPr lang="en-US" sz="2400" dirty="0">
              <a:ea typeface="+mn-lt"/>
              <a:cs typeface="+mn-lt"/>
            </a:endParaRPr>
          </a:p>
          <a:p>
            <a:pPr marL="0" indent="0">
              <a:buNone/>
            </a:pPr>
            <a:r>
              <a:rPr lang="en-US" sz="2400" dirty="0">
                <a:ea typeface="+mn-lt"/>
                <a:cs typeface="+mn-lt"/>
              </a:rPr>
              <a:t>This Strategic Plan was, in part, prompted by shifts in the Agency’s budgeting and accounting process and the Region’s desire to build a collective, long-term strategy to enable a nimbler stance in relation to shifts in funding opportunities</a:t>
            </a:r>
            <a:endParaRPr lang="en-US" sz="2400" dirty="0"/>
          </a:p>
        </p:txBody>
      </p:sp>
      <p:sp>
        <p:nvSpPr>
          <p:cNvPr id="4" name="Title 3">
            <a:extLst>
              <a:ext uri="{FF2B5EF4-FFF2-40B4-BE49-F238E27FC236}">
                <a16:creationId xmlns:a16="http://schemas.microsoft.com/office/drawing/2014/main" id="{233F4EDC-251C-427B-830C-A83535CE8A85}"/>
              </a:ext>
            </a:extLst>
          </p:cNvPr>
          <p:cNvSpPr>
            <a:spLocks noGrp="1"/>
          </p:cNvSpPr>
          <p:nvPr>
            <p:ph type="title"/>
          </p:nvPr>
        </p:nvSpPr>
        <p:spPr>
          <a:xfrm>
            <a:off x="6858000" y="0"/>
            <a:ext cx="4575716" cy="1159321"/>
          </a:xfrm>
        </p:spPr>
        <p:txBody>
          <a:bodyPr/>
          <a:lstStyle/>
          <a:p>
            <a:r>
              <a:rPr lang="en-US" dirty="0"/>
              <a:t>Funding</a:t>
            </a:r>
          </a:p>
        </p:txBody>
      </p:sp>
      <p:sp>
        <p:nvSpPr>
          <p:cNvPr id="6" name="TextBox 5">
            <a:extLst>
              <a:ext uri="{FF2B5EF4-FFF2-40B4-BE49-F238E27FC236}">
                <a16:creationId xmlns:a16="http://schemas.microsoft.com/office/drawing/2014/main" id="{050E3431-9505-4A3C-B30C-F26C3AC48A20}"/>
              </a:ext>
            </a:extLst>
          </p:cNvPr>
          <p:cNvSpPr txBox="1"/>
          <p:nvPr/>
        </p:nvSpPr>
        <p:spPr>
          <a:xfrm>
            <a:off x="6370321" y="5351418"/>
            <a:ext cx="55517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The range of issues related to funding, including allocations, accounting, tracking and reporting</a:t>
            </a:r>
          </a:p>
        </p:txBody>
      </p:sp>
      <p:pic>
        <p:nvPicPr>
          <p:cNvPr id="7" name="Content Placeholder 8" descr="The Funding icon is represented by dollar bills">
            <a:extLst>
              <a:ext uri="{FF2B5EF4-FFF2-40B4-BE49-F238E27FC236}">
                <a16:creationId xmlns:a16="http://schemas.microsoft.com/office/drawing/2014/main" id="{5B8A6348-D88C-4A73-AE7F-8C267D0479E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89883" y="1386926"/>
            <a:ext cx="3736886" cy="3736886"/>
          </a:xfrm>
          <a:prstGeom prst="rect">
            <a:avLst/>
          </a:prstGeom>
        </p:spPr>
      </p:pic>
    </p:spTree>
    <p:extLst>
      <p:ext uri="{BB962C8B-B14F-4D97-AF65-F5344CB8AC3E}">
        <p14:creationId xmlns:p14="http://schemas.microsoft.com/office/powerpoint/2010/main" val="2855577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59DF49-67C4-4A29-9E98-CD5A415FCEE0}"/>
              </a:ext>
            </a:extLst>
          </p:cNvPr>
          <p:cNvSpPr>
            <a:spLocks noGrp="1"/>
          </p:cNvSpPr>
          <p:nvPr>
            <p:ph idx="1"/>
          </p:nvPr>
        </p:nvSpPr>
        <p:spPr>
          <a:xfrm>
            <a:off x="492512" y="-29195"/>
            <a:ext cx="5231781" cy="6487610"/>
          </a:xfrm>
        </p:spPr>
        <p:txBody>
          <a:bodyPr vert="horz" lIns="91440" tIns="45720" rIns="91440" bIns="45720" rtlCol="0" anchor="t">
            <a:normAutofit/>
          </a:bodyPr>
          <a:lstStyle/>
          <a:p>
            <a:pPr marL="0" indent="0">
              <a:buNone/>
            </a:pPr>
            <a:endParaRPr lang="en-US" dirty="0">
              <a:ea typeface="+mn-lt"/>
              <a:cs typeface="+mn-lt"/>
            </a:endParaRPr>
          </a:p>
          <a:p>
            <a:pPr marL="0" indent="0">
              <a:buNone/>
            </a:pPr>
            <a:endParaRPr lang="en-US" sz="2400" dirty="0">
              <a:ea typeface="+mn-lt"/>
              <a:cs typeface="+mn-lt"/>
            </a:endParaRPr>
          </a:p>
          <a:p>
            <a:pPr marL="0" indent="0">
              <a:buNone/>
            </a:pPr>
            <a:endParaRPr lang="en-US" sz="2400" dirty="0">
              <a:ea typeface="+mn-lt"/>
              <a:cs typeface="+mn-lt"/>
            </a:endParaRPr>
          </a:p>
          <a:p>
            <a:pPr marL="0" indent="0">
              <a:buNone/>
            </a:pPr>
            <a:r>
              <a:rPr lang="en-US" sz="2400" dirty="0">
                <a:ea typeface="+mn-lt"/>
                <a:cs typeface="+mn-lt"/>
              </a:rPr>
              <a:t>The Region’s infrastructure capacity area addresses all the physical assets of the Region that support its mission work</a:t>
            </a:r>
            <a:endParaRPr lang="en-US" sz="2400"/>
          </a:p>
          <a:p>
            <a:pPr marL="0" indent="0">
              <a:buNone/>
            </a:pPr>
            <a:endParaRPr lang="en-US" sz="2400" dirty="0">
              <a:ea typeface="+mn-lt"/>
              <a:cs typeface="+mn-lt"/>
            </a:endParaRPr>
          </a:p>
          <a:p>
            <a:pPr marL="0" indent="0">
              <a:buNone/>
            </a:pPr>
            <a:r>
              <a:rPr lang="en-US" sz="2400" dirty="0">
                <a:ea typeface="+mn-lt"/>
                <a:cs typeface="+mn-lt"/>
              </a:rPr>
              <a:t>The Region’s physical assets are key to our ability not only to do our job but to fulfill our role, starting first and foremost with the forests and grasslands we steward</a:t>
            </a:r>
            <a:endParaRPr lang="en-US" sz="2400" dirty="0"/>
          </a:p>
        </p:txBody>
      </p:sp>
      <p:sp>
        <p:nvSpPr>
          <p:cNvPr id="4" name="Title 3">
            <a:extLst>
              <a:ext uri="{FF2B5EF4-FFF2-40B4-BE49-F238E27FC236}">
                <a16:creationId xmlns:a16="http://schemas.microsoft.com/office/drawing/2014/main" id="{526A639F-2F2E-40EB-AABA-51B44F397F32}"/>
              </a:ext>
            </a:extLst>
          </p:cNvPr>
          <p:cNvSpPr>
            <a:spLocks noGrp="1"/>
          </p:cNvSpPr>
          <p:nvPr>
            <p:ph type="title"/>
          </p:nvPr>
        </p:nvSpPr>
        <p:spPr>
          <a:xfrm>
            <a:off x="6858000" y="0"/>
            <a:ext cx="4575716" cy="1159321"/>
          </a:xfrm>
        </p:spPr>
        <p:txBody>
          <a:bodyPr/>
          <a:lstStyle/>
          <a:p>
            <a:r>
              <a:rPr lang="en-US" dirty="0"/>
              <a:t>Infrastructure</a:t>
            </a:r>
          </a:p>
        </p:txBody>
      </p:sp>
      <p:sp>
        <p:nvSpPr>
          <p:cNvPr id="6" name="TextBox 5">
            <a:extLst>
              <a:ext uri="{FF2B5EF4-FFF2-40B4-BE49-F238E27FC236}">
                <a16:creationId xmlns:a16="http://schemas.microsoft.com/office/drawing/2014/main" id="{677C670A-769E-4A47-BDFA-2A3EB7DB4A61}"/>
              </a:ext>
            </a:extLst>
          </p:cNvPr>
          <p:cNvSpPr txBox="1"/>
          <p:nvPr/>
        </p:nvSpPr>
        <p:spPr>
          <a:xfrm>
            <a:off x="6370321" y="5007429"/>
            <a:ext cx="55517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chemeClr val="bg1"/>
              </a:solidFill>
            </a:endParaRPr>
          </a:p>
        </p:txBody>
      </p:sp>
      <p:sp>
        <p:nvSpPr>
          <p:cNvPr id="7" name="TextBox 6">
            <a:extLst>
              <a:ext uri="{FF2B5EF4-FFF2-40B4-BE49-F238E27FC236}">
                <a16:creationId xmlns:a16="http://schemas.microsoft.com/office/drawing/2014/main" id="{3C870E27-7A6A-4A26-9360-0C85F6E72750}"/>
              </a:ext>
            </a:extLst>
          </p:cNvPr>
          <p:cNvSpPr txBox="1"/>
          <p:nvPr/>
        </p:nvSpPr>
        <p:spPr>
          <a:xfrm>
            <a:off x="6644640" y="5376761"/>
            <a:ext cx="51380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This includes the overall land base, all facilities, roads and trails, and fleet, as well as the issues associated with maintaining and improving them </a:t>
            </a:r>
          </a:p>
        </p:txBody>
      </p:sp>
      <p:pic>
        <p:nvPicPr>
          <p:cNvPr id="9" name="Content Placeholder 8" descr="Infrastructure icon is represented by a wall being built">
            <a:extLst>
              <a:ext uri="{FF2B5EF4-FFF2-40B4-BE49-F238E27FC236}">
                <a16:creationId xmlns:a16="http://schemas.microsoft.com/office/drawing/2014/main" id="{8F693EF4-3771-401E-9D16-E9A81319D8D1}"/>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a:stretch/>
        </p:blipFill>
        <p:spPr>
          <a:xfrm>
            <a:off x="7289883" y="1270543"/>
            <a:ext cx="3736886" cy="3736886"/>
          </a:xfrm>
        </p:spPr>
      </p:pic>
    </p:spTree>
    <p:extLst>
      <p:ext uri="{BB962C8B-B14F-4D97-AF65-F5344CB8AC3E}">
        <p14:creationId xmlns:p14="http://schemas.microsoft.com/office/powerpoint/2010/main" val="1888265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9786FE-7740-4EAC-B551-BE11A2096284}"/>
              </a:ext>
            </a:extLst>
          </p:cNvPr>
          <p:cNvSpPr>
            <a:spLocks noGrp="1"/>
          </p:cNvSpPr>
          <p:nvPr>
            <p:ph idx="1"/>
          </p:nvPr>
        </p:nvSpPr>
        <p:spPr>
          <a:xfrm>
            <a:off x="455341" y="77154"/>
            <a:ext cx="5110976" cy="6232578"/>
          </a:xfrm>
        </p:spPr>
        <p:txBody>
          <a:bodyPr vert="horz" lIns="91440" tIns="45720" rIns="91440" bIns="45720" rtlCol="0" anchor="t">
            <a:normAutofit/>
          </a:bodyPr>
          <a:lstStyle/>
          <a:p>
            <a:pPr marL="0" indent="0">
              <a:buNone/>
            </a:pPr>
            <a:endParaRPr lang="en-US" sz="2400" dirty="0">
              <a:ea typeface="+mn-lt"/>
              <a:cs typeface="+mn-lt"/>
            </a:endParaRPr>
          </a:p>
          <a:p>
            <a:pPr marL="0" indent="0">
              <a:buNone/>
            </a:pPr>
            <a:endParaRPr lang="en-US" sz="2400" dirty="0">
              <a:ea typeface="+mn-lt"/>
              <a:cs typeface="+mn-lt"/>
            </a:endParaRPr>
          </a:p>
          <a:p>
            <a:pPr marL="0" indent="0">
              <a:buNone/>
            </a:pPr>
            <a:endParaRPr lang="en-US" sz="2400" dirty="0">
              <a:ea typeface="+mn-lt"/>
              <a:cs typeface="+mn-lt"/>
            </a:endParaRPr>
          </a:p>
          <a:p>
            <a:pPr marL="0" indent="0">
              <a:buNone/>
            </a:pPr>
            <a:r>
              <a:rPr lang="en-US" sz="2400" dirty="0">
                <a:ea typeface="+mn-lt"/>
                <a:cs typeface="+mn-lt"/>
              </a:rPr>
              <a:t>Technology is the most rapidly advancing of all the capacity areas, while being the most influential on workforce efficiency</a:t>
            </a:r>
            <a:endParaRPr lang="en-US" dirty="0"/>
          </a:p>
          <a:p>
            <a:pPr marL="0" indent="0">
              <a:buNone/>
            </a:pPr>
            <a:endParaRPr lang="en-US" sz="2400" dirty="0">
              <a:ea typeface="+mn-lt"/>
              <a:cs typeface="+mn-lt"/>
            </a:endParaRPr>
          </a:p>
          <a:p>
            <a:pPr marL="0" indent="0">
              <a:buNone/>
            </a:pPr>
            <a:r>
              <a:rPr lang="en-US" sz="2400" dirty="0">
                <a:ea typeface="+mn-lt"/>
                <a:cs typeface="+mn-lt"/>
              </a:rPr>
              <a:t>Agility is key, as is our ability to continually learn to utilize the advancing capabilities available to us</a:t>
            </a:r>
            <a:endParaRPr lang="en-US" sz="2400" dirty="0"/>
          </a:p>
        </p:txBody>
      </p:sp>
      <p:sp>
        <p:nvSpPr>
          <p:cNvPr id="4" name="Title 3">
            <a:extLst>
              <a:ext uri="{FF2B5EF4-FFF2-40B4-BE49-F238E27FC236}">
                <a16:creationId xmlns:a16="http://schemas.microsoft.com/office/drawing/2014/main" id="{6907EAF4-5237-43B6-BA2C-3BC90AAAF15B}"/>
              </a:ext>
            </a:extLst>
          </p:cNvPr>
          <p:cNvSpPr>
            <a:spLocks noGrp="1"/>
          </p:cNvSpPr>
          <p:nvPr>
            <p:ph type="title"/>
          </p:nvPr>
        </p:nvSpPr>
        <p:spPr>
          <a:xfrm>
            <a:off x="6220325" y="77154"/>
            <a:ext cx="5811253" cy="1159321"/>
          </a:xfrm>
        </p:spPr>
        <p:txBody>
          <a:bodyPr>
            <a:noAutofit/>
          </a:bodyPr>
          <a:lstStyle/>
          <a:p>
            <a:r>
              <a:rPr lang="en-US" sz="3500" dirty="0"/>
              <a:t>Technology and Information Management</a:t>
            </a:r>
          </a:p>
        </p:txBody>
      </p:sp>
      <p:sp>
        <p:nvSpPr>
          <p:cNvPr id="6" name="TextBox 5">
            <a:extLst>
              <a:ext uri="{FF2B5EF4-FFF2-40B4-BE49-F238E27FC236}">
                <a16:creationId xmlns:a16="http://schemas.microsoft.com/office/drawing/2014/main" id="{4A2D72A3-3EDE-48A5-A98C-A0054D79C0B8}"/>
              </a:ext>
            </a:extLst>
          </p:cNvPr>
          <p:cNvSpPr txBox="1"/>
          <p:nvPr/>
        </p:nvSpPr>
        <p:spPr>
          <a:xfrm>
            <a:off x="6220327" y="5454086"/>
            <a:ext cx="58112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This capacity area covers broadly the technological needs and operations of the Region in field work and in office work that increase our overall productivity and efficiency</a:t>
            </a:r>
          </a:p>
        </p:txBody>
      </p:sp>
      <p:pic>
        <p:nvPicPr>
          <p:cNvPr id="8" name="Content Placeholder 8" descr="The technology icon is represented by a computer and keyboard">
            <a:extLst>
              <a:ext uri="{FF2B5EF4-FFF2-40B4-BE49-F238E27FC236}">
                <a16:creationId xmlns:a16="http://schemas.microsoft.com/office/drawing/2014/main" id="{8F96C193-3D44-4EEF-8662-5BE9D2719E59}"/>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a:stretch/>
        </p:blipFill>
        <p:spPr>
          <a:xfrm>
            <a:off x="7257508" y="1325000"/>
            <a:ext cx="3736886" cy="3736886"/>
          </a:xfrm>
        </p:spPr>
      </p:pic>
    </p:spTree>
    <p:extLst>
      <p:ext uri="{BB962C8B-B14F-4D97-AF65-F5344CB8AC3E}">
        <p14:creationId xmlns:p14="http://schemas.microsoft.com/office/powerpoint/2010/main" val="3880696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0972B-BE79-4E44-B940-A2B501D8F658}"/>
              </a:ext>
            </a:extLst>
          </p:cNvPr>
          <p:cNvSpPr>
            <a:spLocks noGrp="1"/>
          </p:cNvSpPr>
          <p:nvPr>
            <p:ph idx="1"/>
          </p:nvPr>
        </p:nvSpPr>
        <p:spPr>
          <a:xfrm>
            <a:off x="501804" y="-52944"/>
            <a:ext cx="5426928" cy="6232578"/>
          </a:xfrm>
        </p:spPr>
        <p:txBody>
          <a:bodyPr vert="horz" lIns="91440" tIns="45720" rIns="91440" bIns="45720" rtlCol="0" anchor="t">
            <a:normAutofit/>
          </a:bodyPr>
          <a:lstStyle/>
          <a:p>
            <a:pPr marL="0" indent="0">
              <a:buNone/>
            </a:pPr>
            <a:endParaRPr lang="en-US" dirty="0">
              <a:ea typeface="+mn-lt"/>
              <a:cs typeface="+mn-lt"/>
            </a:endParaRPr>
          </a:p>
          <a:p>
            <a:pPr marL="0" indent="0">
              <a:buNone/>
            </a:pPr>
            <a:endParaRPr lang="en-US" sz="2400" dirty="0">
              <a:ea typeface="+mn-lt"/>
              <a:cs typeface="+mn-lt"/>
            </a:endParaRPr>
          </a:p>
          <a:p>
            <a:pPr marL="0" indent="0">
              <a:buNone/>
            </a:pPr>
            <a:endParaRPr lang="en-US" sz="2400" dirty="0">
              <a:ea typeface="+mn-lt"/>
              <a:cs typeface="+mn-lt"/>
            </a:endParaRPr>
          </a:p>
          <a:p>
            <a:pPr marL="0" indent="0">
              <a:buNone/>
            </a:pPr>
            <a:r>
              <a:rPr lang="en-US" sz="2400" dirty="0">
                <a:ea typeface="+mn-lt"/>
                <a:cs typeface="+mn-lt"/>
              </a:rPr>
              <a:t>The image capacity area can be challenging since we are naturally attuned to how we think about our work and our organization</a:t>
            </a:r>
            <a:endParaRPr lang="en-US" dirty="0"/>
          </a:p>
          <a:p>
            <a:pPr marL="0" indent="0">
              <a:buNone/>
            </a:pPr>
            <a:endParaRPr lang="en-US" sz="2400" dirty="0">
              <a:ea typeface="+mn-lt"/>
              <a:cs typeface="+mn-lt"/>
            </a:endParaRPr>
          </a:p>
          <a:p>
            <a:pPr marL="0" indent="0">
              <a:buNone/>
            </a:pPr>
            <a:r>
              <a:rPr lang="en-US" sz="2400" dirty="0">
                <a:ea typeface="+mn-lt"/>
                <a:cs typeface="+mn-lt"/>
              </a:rPr>
              <a:t>Without public understanding and support, our work becomes that much more difficult</a:t>
            </a:r>
            <a:endParaRPr lang="en-US" sz="2400" dirty="0"/>
          </a:p>
        </p:txBody>
      </p:sp>
      <p:sp>
        <p:nvSpPr>
          <p:cNvPr id="4" name="Title 3">
            <a:extLst>
              <a:ext uri="{FF2B5EF4-FFF2-40B4-BE49-F238E27FC236}">
                <a16:creationId xmlns:a16="http://schemas.microsoft.com/office/drawing/2014/main" id="{1DA5E0E7-7FA6-4D55-9BEB-07E3727B5540}"/>
              </a:ext>
            </a:extLst>
          </p:cNvPr>
          <p:cNvSpPr>
            <a:spLocks noGrp="1"/>
          </p:cNvSpPr>
          <p:nvPr>
            <p:ph type="title"/>
          </p:nvPr>
        </p:nvSpPr>
        <p:spPr>
          <a:xfrm>
            <a:off x="6858000" y="0"/>
            <a:ext cx="4575716" cy="1159321"/>
          </a:xfrm>
        </p:spPr>
        <p:txBody>
          <a:bodyPr/>
          <a:lstStyle/>
          <a:p>
            <a:r>
              <a:rPr lang="en-US" dirty="0"/>
              <a:t>Image</a:t>
            </a:r>
          </a:p>
        </p:txBody>
      </p:sp>
      <p:sp>
        <p:nvSpPr>
          <p:cNvPr id="5" name="TextBox 4">
            <a:extLst>
              <a:ext uri="{FF2B5EF4-FFF2-40B4-BE49-F238E27FC236}">
                <a16:creationId xmlns:a16="http://schemas.microsoft.com/office/drawing/2014/main" id="{CE5DD5C3-C445-4196-8A70-1F8FB2342417}"/>
              </a:ext>
            </a:extLst>
          </p:cNvPr>
          <p:cNvSpPr txBox="1"/>
          <p:nvPr/>
        </p:nvSpPr>
        <p:spPr>
          <a:xfrm>
            <a:off x="6801395" y="5413179"/>
            <a:ext cx="483761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The public’s perception of our agency and Region is a key asset in advancing Mission Outcomes</a:t>
            </a:r>
          </a:p>
        </p:txBody>
      </p:sp>
      <p:pic>
        <p:nvPicPr>
          <p:cNvPr id="8" name="Content Placeholder 8" descr="The image icon is represented by a person looking in a mirror">
            <a:extLst>
              <a:ext uri="{FF2B5EF4-FFF2-40B4-BE49-F238E27FC236}">
                <a16:creationId xmlns:a16="http://schemas.microsoft.com/office/drawing/2014/main" id="{98A78917-5111-4D38-B700-7BC73B337C58}"/>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a:stretch/>
        </p:blipFill>
        <p:spPr>
          <a:xfrm>
            <a:off x="7289883" y="1270543"/>
            <a:ext cx="3736886" cy="3736886"/>
          </a:xfrm>
        </p:spPr>
      </p:pic>
    </p:spTree>
    <p:extLst>
      <p:ext uri="{BB962C8B-B14F-4D97-AF65-F5344CB8AC3E}">
        <p14:creationId xmlns:p14="http://schemas.microsoft.com/office/powerpoint/2010/main" val="350642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C96987-7991-477F-98FD-81191F65A608}"/>
              </a:ext>
            </a:extLst>
          </p:cNvPr>
          <p:cNvSpPr>
            <a:spLocks noGrp="1"/>
          </p:cNvSpPr>
          <p:nvPr>
            <p:ph idx="10"/>
          </p:nvPr>
        </p:nvSpPr>
        <p:spPr>
          <a:xfrm>
            <a:off x="5396492" y="1792874"/>
            <a:ext cx="6181493" cy="4495921"/>
          </a:xfrm>
        </p:spPr>
        <p:txBody>
          <a:bodyPr vert="horz" lIns="91440" tIns="45720" rIns="91440" bIns="45720" rtlCol="0" anchor="t">
            <a:normAutofit/>
          </a:bodyPr>
          <a:lstStyle/>
          <a:p>
            <a:pPr marL="571500" indent="-571500"/>
            <a:r>
              <a:rPr lang="en-US" dirty="0">
                <a:ea typeface="+mn-lt"/>
                <a:cs typeface="+mn-lt"/>
              </a:rPr>
              <a:t>Forces such as global environmental change are too big to face unit by unit</a:t>
            </a:r>
          </a:p>
          <a:p>
            <a:pPr marL="571500" indent="-571500"/>
            <a:r>
              <a:rPr lang="en-US" dirty="0">
                <a:ea typeface="+mn-lt"/>
                <a:cs typeface="+mn-lt"/>
              </a:rPr>
              <a:t>Changes on the land take decades, requiring a long view</a:t>
            </a:r>
          </a:p>
          <a:p>
            <a:pPr marL="571500" indent="-571500"/>
            <a:r>
              <a:rPr lang="en-US" dirty="0">
                <a:ea typeface="+mn-lt"/>
                <a:cs typeface="+mn-lt"/>
              </a:rPr>
              <a:t>A strategic plan gives us a common framework &amp; touchstone</a:t>
            </a:r>
            <a:endParaRPr lang="en-US" dirty="0"/>
          </a:p>
          <a:p>
            <a:pPr marL="571500" indent="-571500"/>
            <a:r>
              <a:rPr lang="en-US" dirty="0"/>
              <a:t>Aligns with &amp; supports USDA and Forest Service direction</a:t>
            </a:r>
          </a:p>
          <a:p>
            <a:pPr lvl="1">
              <a:spcAft>
                <a:spcPts val="1200"/>
              </a:spcAft>
            </a:pPr>
            <a:endParaRPr lang="en-US" sz="3600" dirty="0"/>
          </a:p>
        </p:txBody>
      </p:sp>
      <p:sp>
        <p:nvSpPr>
          <p:cNvPr id="2" name="Title 1">
            <a:extLst>
              <a:ext uri="{FF2B5EF4-FFF2-40B4-BE49-F238E27FC236}">
                <a16:creationId xmlns:a16="http://schemas.microsoft.com/office/drawing/2014/main" id="{8FE666F8-244E-4FA5-B600-9EA8203FFDD6}"/>
              </a:ext>
            </a:extLst>
          </p:cNvPr>
          <p:cNvSpPr>
            <a:spLocks noGrp="1"/>
          </p:cNvSpPr>
          <p:nvPr>
            <p:ph type="title"/>
          </p:nvPr>
        </p:nvSpPr>
        <p:spPr>
          <a:xfrm>
            <a:off x="-238371" y="683780"/>
            <a:ext cx="5100972" cy="1259670"/>
          </a:xfrm>
        </p:spPr>
        <p:txBody>
          <a:bodyPr>
            <a:noAutofit/>
          </a:bodyPr>
          <a:lstStyle/>
          <a:p>
            <a:r>
              <a:rPr lang="en-US" sz="3200" dirty="0"/>
              <a:t>Why a Regional Strategic Plan?</a:t>
            </a:r>
          </a:p>
        </p:txBody>
      </p:sp>
      <p:pic>
        <p:nvPicPr>
          <p:cNvPr id="10" name="Picture 10">
            <a:extLst>
              <a:ext uri="{FF2B5EF4-FFF2-40B4-BE49-F238E27FC236}">
                <a16:creationId xmlns:a16="http://schemas.microsoft.com/office/drawing/2014/main" id="{F746B523-B523-41AC-8A6C-B4F4246E61FE}"/>
              </a:ext>
            </a:extLst>
          </p:cNvPr>
          <p:cNvPicPr>
            <a:picLocks noGrp="1" noChangeAspect="1"/>
          </p:cNvPicPr>
          <p:nvPr>
            <p:ph idx="11"/>
          </p:nvPr>
        </p:nvPicPr>
        <p:blipFill>
          <a:blip r:embed="rId3"/>
          <a:stretch>
            <a:fillRect/>
          </a:stretch>
        </p:blipFill>
        <p:spPr>
          <a:xfrm>
            <a:off x="915478" y="2579916"/>
            <a:ext cx="2951669" cy="3813273"/>
          </a:xfrm>
        </p:spPr>
      </p:pic>
    </p:spTree>
    <p:extLst>
      <p:ext uri="{BB962C8B-B14F-4D97-AF65-F5344CB8AC3E}">
        <p14:creationId xmlns:p14="http://schemas.microsoft.com/office/powerpoint/2010/main" val="2721635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149B47-D2D9-40CD-BBF4-302DDAE7FBBB}"/>
              </a:ext>
            </a:extLst>
          </p:cNvPr>
          <p:cNvSpPr>
            <a:spLocks noGrp="1"/>
          </p:cNvSpPr>
          <p:nvPr>
            <p:ph idx="1"/>
          </p:nvPr>
        </p:nvSpPr>
        <p:spPr>
          <a:xfrm>
            <a:off x="511097" y="851260"/>
            <a:ext cx="5241074" cy="6232578"/>
          </a:xfrm>
        </p:spPr>
        <p:txBody>
          <a:bodyPr vert="horz" lIns="91440" tIns="45720" rIns="91440" bIns="45720" rtlCol="0" anchor="t">
            <a:normAutofit/>
          </a:bodyPr>
          <a:lstStyle/>
          <a:p>
            <a:pPr marL="0" indent="0">
              <a:buNone/>
            </a:pPr>
            <a:endParaRPr lang="en-US" dirty="0">
              <a:ea typeface="+mn-lt"/>
              <a:cs typeface="+mn-lt"/>
            </a:endParaRPr>
          </a:p>
          <a:p>
            <a:pPr marL="0" indent="0">
              <a:buNone/>
            </a:pPr>
            <a:r>
              <a:rPr lang="en-US" sz="2400" dirty="0">
                <a:ea typeface="+mn-lt"/>
                <a:cs typeface="+mn-lt"/>
              </a:rPr>
              <a:t>The product of governance is clear decisions that drive consequential action</a:t>
            </a:r>
          </a:p>
          <a:p>
            <a:pPr marL="0" indent="0">
              <a:buNone/>
            </a:pPr>
            <a:endParaRPr lang="en-US" sz="2400" dirty="0">
              <a:ea typeface="+mn-lt"/>
              <a:cs typeface="+mn-lt"/>
            </a:endParaRPr>
          </a:p>
          <a:p>
            <a:pPr marL="0" indent="0">
              <a:buNone/>
            </a:pPr>
            <a:r>
              <a:rPr lang="en-US" sz="2400" dirty="0">
                <a:ea typeface="+mn-lt"/>
                <a:cs typeface="+mn-lt"/>
              </a:rPr>
              <a:t>Clear governance promotes efficiency and productivity, and even more importantly, boosts morale and accountability</a:t>
            </a:r>
            <a:endParaRPr lang="en-US" sz="2400" dirty="0"/>
          </a:p>
        </p:txBody>
      </p:sp>
      <p:sp>
        <p:nvSpPr>
          <p:cNvPr id="4" name="Title 3">
            <a:extLst>
              <a:ext uri="{FF2B5EF4-FFF2-40B4-BE49-F238E27FC236}">
                <a16:creationId xmlns:a16="http://schemas.microsoft.com/office/drawing/2014/main" id="{A464C841-5029-411C-92B8-964B06C09BFA}"/>
              </a:ext>
            </a:extLst>
          </p:cNvPr>
          <p:cNvSpPr>
            <a:spLocks noGrp="1"/>
          </p:cNvSpPr>
          <p:nvPr>
            <p:ph type="title"/>
          </p:nvPr>
        </p:nvSpPr>
        <p:spPr>
          <a:xfrm>
            <a:off x="6858000" y="37126"/>
            <a:ext cx="4575716" cy="1159321"/>
          </a:xfrm>
        </p:spPr>
        <p:txBody>
          <a:bodyPr/>
          <a:lstStyle/>
          <a:p>
            <a:r>
              <a:rPr lang="en-US" dirty="0"/>
              <a:t>Governance</a:t>
            </a:r>
          </a:p>
        </p:txBody>
      </p:sp>
      <p:sp>
        <p:nvSpPr>
          <p:cNvPr id="6" name="TextBox 5">
            <a:extLst>
              <a:ext uri="{FF2B5EF4-FFF2-40B4-BE49-F238E27FC236}">
                <a16:creationId xmlns:a16="http://schemas.microsoft.com/office/drawing/2014/main" id="{30EC0BFF-DE49-4757-B975-56845931BC76}"/>
              </a:ext>
            </a:extLst>
          </p:cNvPr>
          <p:cNvSpPr txBox="1"/>
          <p:nvPr/>
        </p:nvSpPr>
        <p:spPr>
          <a:xfrm>
            <a:off x="6283352" y="5232706"/>
            <a:ext cx="57499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Governance addresses the structure, workflows, charters, policies, plans, organizational charts that define the Region’s system of decision-making</a:t>
            </a:r>
          </a:p>
        </p:txBody>
      </p:sp>
      <p:pic>
        <p:nvPicPr>
          <p:cNvPr id="8" name="Content Placeholder 8" descr="The governance icon is represented by shapes and arrows depicting process">
            <a:extLst>
              <a:ext uri="{FF2B5EF4-FFF2-40B4-BE49-F238E27FC236}">
                <a16:creationId xmlns:a16="http://schemas.microsoft.com/office/drawing/2014/main" id="{E2D27343-0DA5-41F4-8A4B-378EAD2CD09A}"/>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a:stretch/>
        </p:blipFill>
        <p:spPr>
          <a:xfrm>
            <a:off x="7289883" y="1270543"/>
            <a:ext cx="3736886" cy="3736886"/>
          </a:xfrm>
        </p:spPr>
      </p:pic>
    </p:spTree>
    <p:extLst>
      <p:ext uri="{BB962C8B-B14F-4D97-AF65-F5344CB8AC3E}">
        <p14:creationId xmlns:p14="http://schemas.microsoft.com/office/powerpoint/2010/main" val="2591020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180336-D967-40E3-89E6-8A2871A9CCDC}"/>
              </a:ext>
            </a:extLst>
          </p:cNvPr>
          <p:cNvSpPr>
            <a:spLocks noGrp="1"/>
          </p:cNvSpPr>
          <p:nvPr>
            <p:ph idx="1"/>
          </p:nvPr>
        </p:nvSpPr>
        <p:spPr>
          <a:xfrm>
            <a:off x="492512" y="860553"/>
            <a:ext cx="5148147" cy="6232578"/>
          </a:xfrm>
        </p:spPr>
        <p:txBody>
          <a:bodyPr vert="horz" lIns="91440" tIns="45720" rIns="91440" bIns="45720" rtlCol="0" anchor="t">
            <a:normAutofit/>
          </a:bodyPr>
          <a:lstStyle/>
          <a:p>
            <a:pPr marL="0" indent="0">
              <a:buNone/>
            </a:pPr>
            <a:endParaRPr lang="en-US" dirty="0">
              <a:ea typeface="+mn-lt"/>
              <a:cs typeface="+mn-lt"/>
            </a:endParaRPr>
          </a:p>
          <a:p>
            <a:pPr marL="0" indent="0">
              <a:buNone/>
            </a:pPr>
            <a:r>
              <a:rPr lang="en-US" sz="2400" dirty="0">
                <a:ea typeface="+mn-lt"/>
                <a:cs typeface="+mn-lt"/>
              </a:rPr>
              <a:t>Like technology, knowledge advances, with new terminology and assumptions to express it</a:t>
            </a:r>
          </a:p>
          <a:p>
            <a:pPr marL="0" indent="0">
              <a:buNone/>
            </a:pPr>
            <a:endParaRPr lang="en-US" sz="2400" dirty="0">
              <a:ea typeface="+mn-lt"/>
              <a:cs typeface="+mn-lt"/>
            </a:endParaRPr>
          </a:p>
          <a:p>
            <a:pPr marL="0" indent="0">
              <a:buNone/>
            </a:pPr>
            <a:r>
              <a:rPr lang="en-US" sz="2400" dirty="0">
                <a:ea typeface="+mn-lt"/>
                <a:cs typeface="+mn-lt"/>
              </a:rPr>
              <a:t>The knowledge developments and trends in our sector and in our geographical area are all ones the we need to continually keep attuned to or we risk decreased relevance</a:t>
            </a:r>
            <a:endParaRPr lang="en-US" dirty="0">
              <a:ea typeface="+mn-lt"/>
              <a:cs typeface="+mn-lt"/>
            </a:endParaRPr>
          </a:p>
        </p:txBody>
      </p:sp>
      <p:sp>
        <p:nvSpPr>
          <p:cNvPr id="4" name="Title 3">
            <a:extLst>
              <a:ext uri="{FF2B5EF4-FFF2-40B4-BE49-F238E27FC236}">
                <a16:creationId xmlns:a16="http://schemas.microsoft.com/office/drawing/2014/main" id="{08AD6708-ADCB-4C25-8BD4-887DD050E905}"/>
              </a:ext>
            </a:extLst>
          </p:cNvPr>
          <p:cNvSpPr>
            <a:spLocks noGrp="1"/>
          </p:cNvSpPr>
          <p:nvPr>
            <p:ph type="title"/>
          </p:nvPr>
        </p:nvSpPr>
        <p:spPr>
          <a:xfrm>
            <a:off x="6858000" y="8709"/>
            <a:ext cx="4575716" cy="1159321"/>
          </a:xfrm>
        </p:spPr>
        <p:txBody>
          <a:bodyPr/>
          <a:lstStyle/>
          <a:p>
            <a:r>
              <a:rPr lang="en-US" dirty="0"/>
              <a:t>Knowledge</a:t>
            </a:r>
          </a:p>
        </p:txBody>
      </p:sp>
      <p:sp>
        <p:nvSpPr>
          <p:cNvPr id="5" name="TextBox 4">
            <a:extLst>
              <a:ext uri="{FF2B5EF4-FFF2-40B4-BE49-F238E27FC236}">
                <a16:creationId xmlns:a16="http://schemas.microsoft.com/office/drawing/2014/main" id="{A6AB70F1-9653-48D9-8856-5D5047E4F4BF}"/>
              </a:ext>
            </a:extLst>
          </p:cNvPr>
          <p:cNvSpPr txBox="1"/>
          <p:nvPr/>
        </p:nvSpPr>
        <p:spPr>
          <a:xfrm>
            <a:off x="6858000" y="5489723"/>
            <a:ext cx="5334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The Knowledge capacity area focuses on what we don’t know that prevents us from decisive and effective action</a:t>
            </a:r>
          </a:p>
        </p:txBody>
      </p:sp>
      <p:pic>
        <p:nvPicPr>
          <p:cNvPr id="8" name="Content Placeholder 8" descr="The knowledge icon is represented by a lightbulb">
            <a:extLst>
              <a:ext uri="{FF2B5EF4-FFF2-40B4-BE49-F238E27FC236}">
                <a16:creationId xmlns:a16="http://schemas.microsoft.com/office/drawing/2014/main" id="{FDE613DC-F7E3-4C9A-8FC5-930453026146}"/>
              </a:ext>
            </a:extLst>
          </p:cNvPr>
          <p:cNvPicPr>
            <a:picLocks noGrp="1" noChangeAspect="1"/>
          </p:cNvPicPr>
          <p:nvPr>
            <p:ph idx="10"/>
          </p:nvPr>
        </p:nvPicPr>
        <p:blipFill>
          <a:blip r:embed="rId3">
            <a:extLst>
              <a:ext uri="{28A0092B-C50C-407E-A947-70E740481C1C}">
                <a14:useLocalDpi xmlns:a14="http://schemas.microsoft.com/office/drawing/2010/main" val="0"/>
              </a:ext>
            </a:extLst>
          </a:blip>
          <a:srcRect/>
          <a:stretch/>
        </p:blipFill>
        <p:spPr>
          <a:xfrm>
            <a:off x="7289883" y="1270543"/>
            <a:ext cx="3736886" cy="3736886"/>
          </a:xfrm>
        </p:spPr>
      </p:pic>
    </p:spTree>
    <p:extLst>
      <p:ext uri="{BB962C8B-B14F-4D97-AF65-F5344CB8AC3E}">
        <p14:creationId xmlns:p14="http://schemas.microsoft.com/office/powerpoint/2010/main" val="2230464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9A7D-EC31-416F-B04E-24AB217FC313}"/>
              </a:ext>
            </a:extLst>
          </p:cNvPr>
          <p:cNvSpPr>
            <a:spLocks noGrp="1"/>
          </p:cNvSpPr>
          <p:nvPr>
            <p:ph type="title"/>
          </p:nvPr>
        </p:nvSpPr>
        <p:spPr/>
        <p:txBody>
          <a:bodyPr/>
          <a:lstStyle/>
          <a:p>
            <a:r>
              <a:rPr lang="en-US" dirty="0"/>
              <a:t>Sample Capacity </a:t>
            </a:r>
            <a:r>
              <a:rPr lang="en-US" dirty="0">
                <a:highlight>
                  <a:srgbClr val="FFFF00"/>
                </a:highlight>
              </a:rPr>
              <a:t>DELETE</a:t>
            </a:r>
            <a:r>
              <a:rPr lang="en-US" dirty="0"/>
              <a:t> Objective/Outcome: Funding</a:t>
            </a:r>
          </a:p>
        </p:txBody>
      </p:sp>
      <p:sp>
        <p:nvSpPr>
          <p:cNvPr id="3" name="Content Placeholder 2">
            <a:extLst>
              <a:ext uri="{FF2B5EF4-FFF2-40B4-BE49-F238E27FC236}">
                <a16:creationId xmlns:a16="http://schemas.microsoft.com/office/drawing/2014/main" id="{88D777D4-EBFE-4431-A80F-082266088DF0}"/>
              </a:ext>
            </a:extLst>
          </p:cNvPr>
          <p:cNvSpPr>
            <a:spLocks noGrp="1"/>
          </p:cNvSpPr>
          <p:nvPr>
            <p:ph idx="1"/>
          </p:nvPr>
        </p:nvSpPr>
        <p:spPr/>
        <p:txBody>
          <a:bodyPr vert="horz" lIns="91440" tIns="45720" rIns="91440" bIns="45720" rtlCol="0" anchor="t">
            <a:normAutofit/>
          </a:bodyPr>
          <a:lstStyle/>
          <a:p>
            <a:pPr>
              <a:spcAft>
                <a:spcPts val="600"/>
              </a:spcAft>
            </a:pPr>
            <a:r>
              <a:rPr lang="en-US" dirty="0"/>
              <a:t>Obj 1. The Region is adept at aligning its Objectives/Outcomes with the range of funding opportunities. </a:t>
            </a:r>
            <a:endParaRPr lang="en-US" dirty="0">
              <a:ea typeface="+mn-lt"/>
              <a:cs typeface="+mn-lt"/>
            </a:endParaRPr>
          </a:p>
          <a:p>
            <a:pPr lvl="1">
              <a:spcAft>
                <a:spcPts val="600"/>
              </a:spcAft>
            </a:pPr>
            <a:r>
              <a:rPr lang="en-US" sz="2000" u="sng" dirty="0"/>
              <a:t>Outcome D</a:t>
            </a:r>
            <a:r>
              <a:rPr lang="en-US" sz="2000" dirty="0"/>
              <a:t>: The Region’s strategic Outcomes are funded first in the annual Program of Work.</a:t>
            </a:r>
          </a:p>
          <a:p>
            <a:pPr lvl="2">
              <a:spcAft>
                <a:spcPts val="600"/>
              </a:spcAft>
            </a:pPr>
            <a:r>
              <a:rPr lang="en" i="1" dirty="0">
                <a:ea typeface="+mn-lt"/>
                <a:cs typeface="+mn-lt"/>
              </a:rPr>
              <a:t>Explanation: The intent of this Outcome is that the Region commits to funding the Strategic Plan Outcomes first each year to ensure that accomplishments are made. The Region will start this in 2022, with the intent of ensuring that in three years’ time, this is standard practice in the Region.</a:t>
            </a:r>
            <a:r>
              <a:rPr lang="en-US" dirty="0">
                <a:ea typeface="+mn-lt"/>
                <a:cs typeface="+mn-lt"/>
              </a:rPr>
              <a:t> </a:t>
            </a:r>
            <a:endParaRPr lang="en-US" dirty="0"/>
          </a:p>
        </p:txBody>
      </p:sp>
    </p:spTree>
    <p:extLst>
      <p:ext uri="{BB962C8B-B14F-4D97-AF65-F5344CB8AC3E}">
        <p14:creationId xmlns:p14="http://schemas.microsoft.com/office/powerpoint/2010/main" val="74178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406C-C0B9-4FD4-9BD3-3B38F6442FC2}"/>
              </a:ext>
            </a:extLst>
          </p:cNvPr>
          <p:cNvSpPr>
            <a:spLocks noGrp="1"/>
          </p:cNvSpPr>
          <p:nvPr>
            <p:ph type="title"/>
          </p:nvPr>
        </p:nvSpPr>
        <p:spPr/>
        <p:txBody>
          <a:bodyPr>
            <a:normAutofit fontScale="90000"/>
          </a:bodyPr>
          <a:lstStyle/>
          <a:p>
            <a:r>
              <a:rPr lang="en-US" dirty="0"/>
              <a:t>Sample Capacity </a:t>
            </a:r>
            <a:r>
              <a:rPr lang="en-US" dirty="0">
                <a:highlight>
                  <a:srgbClr val="FFFF00"/>
                </a:highlight>
              </a:rPr>
              <a:t>DELETE</a:t>
            </a:r>
            <a:r>
              <a:rPr lang="en-US" dirty="0"/>
              <a:t> Objective/Outcome: Infrastructure*</a:t>
            </a:r>
          </a:p>
        </p:txBody>
      </p:sp>
      <p:sp>
        <p:nvSpPr>
          <p:cNvPr id="3" name="Content Placeholder 2">
            <a:extLst>
              <a:ext uri="{FF2B5EF4-FFF2-40B4-BE49-F238E27FC236}">
                <a16:creationId xmlns:a16="http://schemas.microsoft.com/office/drawing/2014/main" id="{27E34F06-6B94-47AE-960D-7D8830D7FDB5}"/>
              </a:ext>
            </a:extLst>
          </p:cNvPr>
          <p:cNvSpPr>
            <a:spLocks noGrp="1"/>
          </p:cNvSpPr>
          <p:nvPr>
            <p:ph idx="1"/>
          </p:nvPr>
        </p:nvSpPr>
        <p:spPr/>
        <p:txBody>
          <a:bodyPr vert="horz" lIns="91440" tIns="45720" rIns="91440" bIns="45720" rtlCol="0" anchor="t">
            <a:normAutofit/>
          </a:bodyPr>
          <a:lstStyle/>
          <a:p>
            <a:pPr>
              <a:spcAft>
                <a:spcPts val="600"/>
              </a:spcAft>
            </a:pPr>
            <a:r>
              <a:rPr lang="en-US" dirty="0">
                <a:ea typeface="+mn-lt"/>
                <a:cs typeface="+mn-lt"/>
              </a:rPr>
              <a:t>Obj 1: Physical assets* are necessary and efficiently maintained. </a:t>
            </a:r>
            <a:endParaRPr lang="en-US" dirty="0"/>
          </a:p>
          <a:p>
            <a:pPr lvl="1">
              <a:spcAft>
                <a:spcPts val="600"/>
              </a:spcAft>
            </a:pPr>
            <a:r>
              <a:rPr lang="en-US" sz="2000" u="sng" dirty="0">
                <a:ea typeface="+mn-lt"/>
                <a:cs typeface="+mn-lt"/>
              </a:rPr>
              <a:t>Outcome J</a:t>
            </a:r>
            <a:r>
              <a:rPr lang="en-US" sz="2000" dirty="0">
                <a:ea typeface="+mn-lt"/>
                <a:cs typeface="+mn-lt"/>
              </a:rPr>
              <a:t> (3 </a:t>
            </a:r>
            <a:r>
              <a:rPr lang="en-US" sz="2000" dirty="0" err="1">
                <a:ea typeface="+mn-lt"/>
                <a:cs typeface="+mn-lt"/>
              </a:rPr>
              <a:t>yrs</a:t>
            </a:r>
            <a:r>
              <a:rPr lang="en-US" sz="2000" dirty="0">
                <a:ea typeface="+mn-lt"/>
                <a:cs typeface="+mn-lt"/>
              </a:rPr>
              <a:t>): Prioritized administrative space is right-sized for our needs.</a:t>
            </a:r>
            <a:endParaRPr lang="en-US" sz="2000" dirty="0"/>
          </a:p>
          <a:p>
            <a:pPr lvl="2">
              <a:spcAft>
                <a:spcPts val="600"/>
              </a:spcAft>
            </a:pPr>
            <a:r>
              <a:rPr lang="en" i="1" dirty="0">
                <a:ea typeface="+mn-lt"/>
                <a:cs typeface="+mn-lt"/>
              </a:rPr>
              <a:t>Explanation: Given current national trends in office space reductions, fast-tracked by the pandemic, the intent here is for the Region to reach an appropriate footprint. The Regional Investment Board is charged with this, based on unit Facility Master Plans and the Asset Priority Index analysis, including consolidation, repurposing, and decommissioning.</a:t>
            </a:r>
            <a:r>
              <a:rPr lang="en-US" dirty="0">
                <a:ea typeface="+mn-lt"/>
                <a:cs typeface="+mn-lt"/>
              </a:rPr>
              <a:t> </a:t>
            </a:r>
            <a:endParaRPr lang="en-US" dirty="0"/>
          </a:p>
          <a:p>
            <a:endParaRPr lang="en-US" dirty="0"/>
          </a:p>
        </p:txBody>
      </p:sp>
      <p:sp>
        <p:nvSpPr>
          <p:cNvPr id="4" name="TextBox 3">
            <a:extLst>
              <a:ext uri="{FF2B5EF4-FFF2-40B4-BE49-F238E27FC236}">
                <a16:creationId xmlns:a16="http://schemas.microsoft.com/office/drawing/2014/main" id="{FFC3FA71-8FF0-491E-AB1F-309A4ED6562D}"/>
              </a:ext>
            </a:extLst>
          </p:cNvPr>
          <p:cNvSpPr txBox="1"/>
          <p:nvPr/>
        </p:nvSpPr>
        <p:spPr>
          <a:xfrm>
            <a:off x="9137112" y="1839963"/>
            <a:ext cx="274320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*Infrastructure here refers to the Region's physical assets – not IIJA specifically. Physical assets include </a:t>
            </a:r>
            <a:r>
              <a:rPr lang="en" dirty="0">
                <a:ea typeface="+mn-lt"/>
                <a:cs typeface="+mn-lt"/>
              </a:rPr>
              <a:t>the Southwestern Region’s land base, recreation infrastructure, administrative space, and the road/trail system.</a:t>
            </a:r>
            <a:r>
              <a:rPr lang="en-US" dirty="0"/>
              <a:t> </a:t>
            </a:r>
          </a:p>
        </p:txBody>
      </p:sp>
    </p:spTree>
    <p:extLst>
      <p:ext uri="{BB962C8B-B14F-4D97-AF65-F5344CB8AC3E}">
        <p14:creationId xmlns:p14="http://schemas.microsoft.com/office/powerpoint/2010/main" val="2335436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52C6-F983-4086-B115-F9F6E67B99A4}"/>
              </a:ext>
            </a:extLst>
          </p:cNvPr>
          <p:cNvSpPr>
            <a:spLocks noGrp="1"/>
          </p:cNvSpPr>
          <p:nvPr>
            <p:ph type="title"/>
          </p:nvPr>
        </p:nvSpPr>
        <p:spPr>
          <a:xfrm>
            <a:off x="1073019" y="223978"/>
            <a:ext cx="9024409" cy="1159321"/>
          </a:xfrm>
        </p:spPr>
        <p:txBody>
          <a:bodyPr/>
          <a:lstStyle/>
          <a:p>
            <a:r>
              <a:rPr lang="en-US" dirty="0"/>
              <a:t>Strategic Plan Implementation </a:t>
            </a:r>
            <a:r>
              <a:rPr lang="en-US" dirty="0">
                <a:highlight>
                  <a:srgbClr val="FFFF00"/>
                </a:highlight>
              </a:rPr>
              <a:t>DELETE</a:t>
            </a:r>
          </a:p>
        </p:txBody>
      </p:sp>
      <p:sp>
        <p:nvSpPr>
          <p:cNvPr id="3" name="Content Placeholder 2">
            <a:extLst>
              <a:ext uri="{FF2B5EF4-FFF2-40B4-BE49-F238E27FC236}">
                <a16:creationId xmlns:a16="http://schemas.microsoft.com/office/drawing/2014/main" id="{E70E8A10-BF5D-4E5C-B576-7ACB79279BE8}"/>
              </a:ext>
            </a:extLst>
          </p:cNvPr>
          <p:cNvSpPr>
            <a:spLocks noGrp="1"/>
          </p:cNvSpPr>
          <p:nvPr>
            <p:ph idx="1"/>
          </p:nvPr>
        </p:nvSpPr>
        <p:spPr>
          <a:xfrm>
            <a:off x="1845642" y="1948247"/>
            <a:ext cx="8826369" cy="4337006"/>
          </a:xfrm>
        </p:spPr>
        <p:txBody>
          <a:bodyPr vert="horz" lIns="91440" tIns="45720" rIns="91440" bIns="45720" rtlCol="0" anchor="t">
            <a:noAutofit/>
          </a:bodyPr>
          <a:lstStyle/>
          <a:p>
            <a:pPr>
              <a:spcAft>
                <a:spcPts val="1200"/>
              </a:spcAft>
            </a:pPr>
            <a:r>
              <a:rPr lang="en-US" dirty="0"/>
              <a:t>Region funds Strategic Outcomes first</a:t>
            </a:r>
          </a:p>
          <a:p>
            <a:pPr>
              <a:spcAft>
                <a:spcPts val="1200"/>
              </a:spcAft>
            </a:pPr>
            <a:r>
              <a:rPr lang="en-US" dirty="0"/>
              <a:t>Units &amp; RO Progs use Strategic Plan Outcomes to develop their Program of Work</a:t>
            </a:r>
          </a:p>
          <a:p>
            <a:pPr>
              <a:spcAft>
                <a:spcPts val="1200"/>
              </a:spcAft>
            </a:pPr>
            <a:r>
              <a:rPr lang="en-US" dirty="0"/>
              <a:t>RLT monitors progress using Outcome Measures</a:t>
            </a:r>
          </a:p>
          <a:p>
            <a:pPr>
              <a:spcAft>
                <a:spcPts val="1200"/>
              </a:spcAft>
            </a:pPr>
            <a:r>
              <a:rPr lang="en-US" dirty="0"/>
              <a:t>Mapping of locations with high potential done at unit &amp; Regional level</a:t>
            </a:r>
          </a:p>
          <a:p>
            <a:pPr>
              <a:spcAft>
                <a:spcPts val="1200"/>
              </a:spcAft>
            </a:pPr>
            <a:r>
              <a:rPr lang="en-US" dirty="0"/>
              <a:t>Compilation of Existing Resources provided as a starting point</a:t>
            </a:r>
          </a:p>
          <a:p>
            <a:endParaRPr lang="en-US" dirty="0"/>
          </a:p>
        </p:txBody>
      </p:sp>
    </p:spTree>
    <p:extLst>
      <p:ext uri="{BB962C8B-B14F-4D97-AF65-F5344CB8AC3E}">
        <p14:creationId xmlns:p14="http://schemas.microsoft.com/office/powerpoint/2010/main" val="3702316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589C-ABC7-460F-97A8-32F24F758BA7}"/>
              </a:ext>
            </a:extLst>
          </p:cNvPr>
          <p:cNvSpPr>
            <a:spLocks noGrp="1"/>
          </p:cNvSpPr>
          <p:nvPr>
            <p:ph type="title"/>
          </p:nvPr>
        </p:nvSpPr>
        <p:spPr/>
        <p:txBody>
          <a:bodyPr/>
          <a:lstStyle/>
          <a:p>
            <a:r>
              <a:rPr lang="en-US" dirty="0"/>
              <a:t>In Closing</a:t>
            </a:r>
          </a:p>
        </p:txBody>
      </p:sp>
      <p:sp>
        <p:nvSpPr>
          <p:cNvPr id="3" name="Content Placeholder 2">
            <a:extLst>
              <a:ext uri="{FF2B5EF4-FFF2-40B4-BE49-F238E27FC236}">
                <a16:creationId xmlns:a16="http://schemas.microsoft.com/office/drawing/2014/main" id="{0F57B79E-DFA9-4364-9639-36334DF4436E}"/>
              </a:ext>
            </a:extLst>
          </p:cNvPr>
          <p:cNvSpPr>
            <a:spLocks noGrp="1"/>
          </p:cNvSpPr>
          <p:nvPr>
            <p:ph idx="1"/>
          </p:nvPr>
        </p:nvSpPr>
        <p:spPr>
          <a:xfrm>
            <a:off x="1273583" y="1627405"/>
            <a:ext cx="6374901" cy="4786390"/>
          </a:xfrm>
        </p:spPr>
        <p:txBody>
          <a:bodyPr vert="horz" lIns="91440" tIns="45720" rIns="91440" bIns="45720" rtlCol="0" anchor="t">
            <a:noAutofit/>
          </a:bodyPr>
          <a:lstStyle/>
          <a:p>
            <a:pPr>
              <a:lnSpc>
                <a:spcPct val="120000"/>
              </a:lnSpc>
              <a:spcAft>
                <a:spcPts val="1200"/>
              </a:spcAft>
            </a:pPr>
            <a:r>
              <a:rPr lang="en-US" sz="2200" dirty="0">
                <a:ea typeface="+mn-lt"/>
                <a:cs typeface="+mn-lt"/>
              </a:rPr>
              <a:t>The Strategic Plan gives guidance and structure for all the Region does; it's a terrific touchstone to remind us of the </a:t>
            </a:r>
            <a:r>
              <a:rPr lang="en-US" sz="2200" b="1" dirty="0">
                <a:ea typeface="+mn-lt"/>
                <a:cs typeface="+mn-lt"/>
              </a:rPr>
              <a:t>Big Why</a:t>
            </a:r>
            <a:endParaRPr lang="en-US" sz="2200" dirty="0">
              <a:ea typeface="+mn-lt"/>
              <a:cs typeface="+mn-lt"/>
            </a:endParaRPr>
          </a:p>
          <a:p>
            <a:pPr>
              <a:lnSpc>
                <a:spcPct val="120000"/>
              </a:lnSpc>
              <a:spcAft>
                <a:spcPts val="1200"/>
              </a:spcAft>
            </a:pPr>
            <a:r>
              <a:rPr lang="en-US" sz="2200" dirty="0">
                <a:ea typeface="+mn-lt"/>
                <a:cs typeface="+mn-lt"/>
              </a:rPr>
              <a:t>The Strategic Plan provides important context for all that the Region does – both internally and to our Partners and Publics</a:t>
            </a:r>
          </a:p>
          <a:p>
            <a:pPr>
              <a:lnSpc>
                <a:spcPct val="120000"/>
              </a:lnSpc>
              <a:spcAft>
                <a:spcPts val="1200"/>
              </a:spcAft>
            </a:pPr>
            <a:r>
              <a:rPr lang="en-US" sz="2200" dirty="0">
                <a:ea typeface="+mn-lt"/>
                <a:cs typeface="+mn-lt"/>
              </a:rPr>
              <a:t>Each area of the Region will have different approaches, given the resources they manage</a:t>
            </a:r>
          </a:p>
          <a:p>
            <a:endParaRPr lang="en-US" sz="2200" dirty="0"/>
          </a:p>
        </p:txBody>
      </p:sp>
      <p:pic>
        <p:nvPicPr>
          <p:cNvPr id="4" name="Picture 4" descr="Aspen Ponderosa Cover.jpg">
            <a:extLst>
              <a:ext uri="{FF2B5EF4-FFF2-40B4-BE49-F238E27FC236}">
                <a16:creationId xmlns:a16="http://schemas.microsoft.com/office/drawing/2014/main" id="{2DE7DDA3-2B5E-4CE2-AC1A-0AEDAEE04DF9}"/>
              </a:ext>
            </a:extLst>
          </p:cNvPr>
          <p:cNvPicPr>
            <a:picLocks noChangeAspect="1"/>
          </p:cNvPicPr>
          <p:nvPr/>
        </p:nvPicPr>
        <p:blipFill rotWithShape="1">
          <a:blip r:embed="rId3"/>
          <a:srcRect l="21408" t="-421" r="23380" b="210"/>
          <a:stretch/>
        </p:blipFill>
        <p:spPr>
          <a:xfrm>
            <a:off x="7918939" y="1752823"/>
            <a:ext cx="3828469" cy="46516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9718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D3D04-7E65-4797-A2BE-154BBCB087F4}"/>
              </a:ext>
            </a:extLst>
          </p:cNvPr>
          <p:cNvSpPr>
            <a:spLocks noGrp="1"/>
          </p:cNvSpPr>
          <p:nvPr>
            <p:ph type="ctrTitle" idx="4294967295"/>
          </p:nvPr>
        </p:nvSpPr>
        <p:spPr>
          <a:xfrm>
            <a:off x="0" y="2839619"/>
            <a:ext cx="12192000" cy="817563"/>
          </a:xfrm>
          <a:prstGeom prst="rect">
            <a:avLst/>
          </a:prstGeom>
        </p:spPr>
        <p:txBody>
          <a:bodyPr/>
          <a:lstStyle/>
          <a:p>
            <a:pPr algn="ctr"/>
            <a:r>
              <a:rPr lang="en-US" sz="5400" dirty="0"/>
              <a:t>Questions?</a:t>
            </a:r>
          </a:p>
        </p:txBody>
      </p:sp>
    </p:spTree>
    <p:extLst>
      <p:ext uri="{BB962C8B-B14F-4D97-AF65-F5344CB8AC3E}">
        <p14:creationId xmlns:p14="http://schemas.microsoft.com/office/powerpoint/2010/main" val="3480247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52DDC-C1FF-4651-A342-DB3D76CE76EF}"/>
              </a:ext>
            </a:extLst>
          </p:cNvPr>
          <p:cNvSpPr>
            <a:spLocks noGrp="1"/>
          </p:cNvSpPr>
          <p:nvPr>
            <p:ph type="title"/>
          </p:nvPr>
        </p:nvSpPr>
        <p:spPr>
          <a:xfrm>
            <a:off x="1073020" y="223978"/>
            <a:ext cx="8833209" cy="1159321"/>
          </a:xfrm>
        </p:spPr>
        <p:txBody>
          <a:bodyPr>
            <a:normAutofit/>
          </a:bodyPr>
          <a:lstStyle/>
          <a:p>
            <a:r>
              <a:rPr lang="en-US" dirty="0"/>
              <a:t>Strategic Plan Benefits</a:t>
            </a:r>
          </a:p>
        </p:txBody>
      </p:sp>
      <p:sp>
        <p:nvSpPr>
          <p:cNvPr id="3" name="Content Placeholder 2">
            <a:extLst>
              <a:ext uri="{FF2B5EF4-FFF2-40B4-BE49-F238E27FC236}">
                <a16:creationId xmlns:a16="http://schemas.microsoft.com/office/drawing/2014/main" id="{D869AF61-E8F1-41F7-8320-102D239981B3}"/>
              </a:ext>
            </a:extLst>
          </p:cNvPr>
          <p:cNvSpPr>
            <a:spLocks noGrp="1"/>
          </p:cNvSpPr>
          <p:nvPr>
            <p:ph idx="1"/>
          </p:nvPr>
        </p:nvSpPr>
        <p:spPr>
          <a:xfrm>
            <a:off x="1073020" y="1839963"/>
            <a:ext cx="10035884" cy="4337006"/>
          </a:xfrm>
        </p:spPr>
        <p:txBody>
          <a:bodyPr vert="horz" lIns="91440" tIns="45720" rIns="91440" bIns="45720" rtlCol="0" anchor="t">
            <a:normAutofit/>
          </a:bodyPr>
          <a:lstStyle/>
          <a:p>
            <a:pPr marL="800100" lvl="1" indent="-342900">
              <a:lnSpc>
                <a:spcPct val="107000"/>
              </a:lnSpc>
              <a:spcBef>
                <a:spcPts val="0"/>
              </a:spcBef>
              <a:buFont typeface="Symbol" panose="05050102010706020507" pitchFamily="18" charset="2"/>
              <a:buChar char=""/>
            </a:pPr>
            <a:r>
              <a:rPr lang="en-US" sz="2800" dirty="0"/>
              <a:t>Takes the long view (20 years)</a:t>
            </a:r>
          </a:p>
          <a:p>
            <a:pPr marL="800100" lvl="1" indent="-342900">
              <a:lnSpc>
                <a:spcPct val="107000"/>
              </a:lnSpc>
              <a:spcBef>
                <a:spcPts val="0"/>
              </a:spcBef>
              <a:buFont typeface="Symbol" panose="05050102010706020507" pitchFamily="18" charset="2"/>
              <a:buChar char=""/>
            </a:pPr>
            <a:r>
              <a:rPr lang="en-US" sz="2800" dirty="0"/>
              <a:t>Provides structure for ALL our work</a:t>
            </a:r>
          </a:p>
          <a:p>
            <a:pPr marL="1257300" lvl="2">
              <a:lnSpc>
                <a:spcPct val="107000"/>
              </a:lnSpc>
              <a:spcBef>
                <a:spcPts val="0"/>
              </a:spcBef>
              <a:buFont typeface="Courier New" panose="05050102010706020507" pitchFamily="18" charset="2"/>
              <a:buChar char="o"/>
            </a:pPr>
            <a:r>
              <a:rPr lang="en-US" sz="2400" dirty="0"/>
              <a:t>Mission delivery work</a:t>
            </a:r>
          </a:p>
          <a:p>
            <a:pPr marL="1257300" lvl="2">
              <a:lnSpc>
                <a:spcPct val="107000"/>
              </a:lnSpc>
              <a:spcBef>
                <a:spcPts val="0"/>
              </a:spcBef>
              <a:buFont typeface="Courier New" panose="05050102010706020507" pitchFamily="18" charset="2"/>
              <a:buChar char="o"/>
            </a:pPr>
            <a:r>
              <a:rPr lang="en-US" sz="2400" dirty="0"/>
              <a:t>Capacity building work</a:t>
            </a:r>
          </a:p>
          <a:p>
            <a:pPr marL="800100" lvl="1" indent="-342900">
              <a:lnSpc>
                <a:spcPct val="107000"/>
              </a:lnSpc>
              <a:spcBef>
                <a:spcPts val="0"/>
              </a:spcBef>
              <a:buFont typeface="Symbol" panose="05050102010706020507" pitchFamily="18" charset="2"/>
              <a:buChar char=""/>
            </a:pPr>
            <a:r>
              <a:rPr lang="en-US" sz="2800" dirty="0"/>
              <a:t>Establishes shared 3–5-year priorities</a:t>
            </a:r>
          </a:p>
          <a:p>
            <a:pPr marL="800100" lvl="1" indent="-342900">
              <a:lnSpc>
                <a:spcPct val="107000"/>
              </a:lnSpc>
              <a:spcBef>
                <a:spcPts val="0"/>
              </a:spcBef>
              <a:buFont typeface="Symbol" panose="05050102010706020507" pitchFamily="18" charset="2"/>
              <a:buChar char=""/>
            </a:pPr>
            <a:r>
              <a:rPr lang="en-US" sz="2800" dirty="0"/>
              <a:t>Is both durable and flexible</a:t>
            </a:r>
          </a:p>
        </p:txBody>
      </p:sp>
    </p:spTree>
    <p:extLst>
      <p:ext uri="{BB962C8B-B14F-4D97-AF65-F5344CB8AC3E}">
        <p14:creationId xmlns:p14="http://schemas.microsoft.com/office/powerpoint/2010/main" val="165689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6FC60-E835-4A47-A18D-541AF130A9BD}"/>
              </a:ext>
            </a:extLst>
          </p:cNvPr>
          <p:cNvSpPr>
            <a:spLocks noGrp="1"/>
          </p:cNvSpPr>
          <p:nvPr>
            <p:ph type="title"/>
          </p:nvPr>
        </p:nvSpPr>
        <p:spPr/>
        <p:txBody>
          <a:bodyPr/>
          <a:lstStyle/>
          <a:p>
            <a:r>
              <a:rPr lang="en-US" dirty="0"/>
              <a:t>Southwestern Region Identity</a:t>
            </a:r>
          </a:p>
        </p:txBody>
      </p:sp>
      <p:sp>
        <p:nvSpPr>
          <p:cNvPr id="3" name="Content Placeholder 2">
            <a:extLst>
              <a:ext uri="{FF2B5EF4-FFF2-40B4-BE49-F238E27FC236}">
                <a16:creationId xmlns:a16="http://schemas.microsoft.com/office/drawing/2014/main" id="{91211A9B-030C-4591-8577-1493F00F3343}"/>
              </a:ext>
            </a:extLst>
          </p:cNvPr>
          <p:cNvSpPr>
            <a:spLocks noGrp="1"/>
          </p:cNvSpPr>
          <p:nvPr>
            <p:ph idx="1"/>
          </p:nvPr>
        </p:nvSpPr>
        <p:spPr>
          <a:xfrm>
            <a:off x="1073020" y="3864247"/>
            <a:ext cx="7442330" cy="2312722"/>
          </a:xfrm>
        </p:spPr>
        <p:txBody>
          <a:bodyPr vert="horz" lIns="91440" tIns="45720" rIns="91440" bIns="45720" rtlCol="0" anchor="t">
            <a:normAutofit/>
          </a:bodyPr>
          <a:lstStyle/>
          <a:p>
            <a:r>
              <a:rPr lang="en-US" dirty="0"/>
              <a:t>The Aridity of the Southwest</a:t>
            </a:r>
          </a:p>
          <a:p>
            <a:r>
              <a:rPr lang="en-US" dirty="0">
                <a:ea typeface="+mn-lt"/>
                <a:cs typeface="+mn-lt"/>
              </a:rPr>
              <a:t>Vast Diversity of Ecosystems</a:t>
            </a:r>
          </a:p>
          <a:p>
            <a:r>
              <a:rPr lang="en-US" dirty="0">
                <a:ea typeface="+mn-lt"/>
                <a:cs typeface="+mn-lt"/>
              </a:rPr>
              <a:t>Long History of Communities</a:t>
            </a:r>
          </a:p>
          <a:p>
            <a:r>
              <a:rPr lang="en-US" dirty="0">
                <a:ea typeface="+mn-lt"/>
                <a:cs typeface="+mn-lt"/>
              </a:rPr>
              <a:t>Diversity of Sovereign Nations</a:t>
            </a:r>
          </a:p>
          <a:p>
            <a:endParaRPr lang="en-US" dirty="0"/>
          </a:p>
        </p:txBody>
      </p:sp>
      <p:sp>
        <p:nvSpPr>
          <p:cNvPr id="4" name="TextBox 3">
            <a:extLst>
              <a:ext uri="{FF2B5EF4-FFF2-40B4-BE49-F238E27FC236}">
                <a16:creationId xmlns:a16="http://schemas.microsoft.com/office/drawing/2014/main" id="{F3401D81-1353-47B9-9CD0-A5B3C7738C23}"/>
              </a:ext>
            </a:extLst>
          </p:cNvPr>
          <p:cNvSpPr txBox="1"/>
          <p:nvPr/>
        </p:nvSpPr>
        <p:spPr>
          <a:xfrm>
            <a:off x="8900160" y="1715589"/>
            <a:ext cx="274320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i="1" dirty="0">
                <a:ea typeface="+mn-lt"/>
                <a:cs typeface="+mn-lt"/>
              </a:rPr>
              <a:t>As the public’s steward of National Forest System lands, the Southwestern Region is charged with balancing the many and often opposing perspectives with the long-term sustainability of the land.</a:t>
            </a:r>
            <a:endParaRPr lang="en-US" i="1" dirty="0"/>
          </a:p>
        </p:txBody>
      </p:sp>
      <p:pic>
        <p:nvPicPr>
          <p:cNvPr id="5" name="Picture 5" descr="A map of the Southwestern Region not for navigational purposes">
            <a:extLst>
              <a:ext uri="{FF2B5EF4-FFF2-40B4-BE49-F238E27FC236}">
                <a16:creationId xmlns:a16="http://schemas.microsoft.com/office/drawing/2014/main" id="{84E12FA1-3282-4D6D-8524-1C4B01245015}"/>
              </a:ext>
            </a:extLst>
          </p:cNvPr>
          <p:cNvPicPr>
            <a:picLocks noChangeAspect="1"/>
          </p:cNvPicPr>
          <p:nvPr/>
        </p:nvPicPr>
        <p:blipFill>
          <a:blip r:embed="rId3"/>
          <a:stretch>
            <a:fillRect/>
          </a:stretch>
        </p:blipFill>
        <p:spPr>
          <a:xfrm>
            <a:off x="2325534" y="1597815"/>
            <a:ext cx="4249057" cy="2312721"/>
          </a:xfrm>
          <a:prstGeom prst="rect">
            <a:avLst/>
          </a:prstGeom>
        </p:spPr>
      </p:pic>
    </p:spTree>
    <p:extLst>
      <p:ext uri="{BB962C8B-B14F-4D97-AF65-F5344CB8AC3E}">
        <p14:creationId xmlns:p14="http://schemas.microsoft.com/office/powerpoint/2010/main" val="3054644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0EA6-6ECD-4BB6-927E-01FF8AAE32DA}"/>
              </a:ext>
            </a:extLst>
          </p:cNvPr>
          <p:cNvSpPr>
            <a:spLocks noGrp="1"/>
          </p:cNvSpPr>
          <p:nvPr>
            <p:ph type="title"/>
          </p:nvPr>
        </p:nvSpPr>
        <p:spPr/>
        <p:txBody>
          <a:bodyPr/>
          <a:lstStyle/>
          <a:p>
            <a:r>
              <a:rPr lang="en-US" dirty="0"/>
              <a:t>World Forces</a:t>
            </a:r>
          </a:p>
        </p:txBody>
      </p:sp>
      <p:sp>
        <p:nvSpPr>
          <p:cNvPr id="3" name="Content Placeholder 2">
            <a:extLst>
              <a:ext uri="{FF2B5EF4-FFF2-40B4-BE49-F238E27FC236}">
                <a16:creationId xmlns:a16="http://schemas.microsoft.com/office/drawing/2014/main" id="{CFE33419-D0D8-4389-9D1D-82C38E7F244D}"/>
              </a:ext>
            </a:extLst>
          </p:cNvPr>
          <p:cNvSpPr>
            <a:spLocks noGrp="1"/>
          </p:cNvSpPr>
          <p:nvPr>
            <p:ph idx="1"/>
          </p:nvPr>
        </p:nvSpPr>
        <p:spPr>
          <a:xfrm>
            <a:off x="1073019" y="1839963"/>
            <a:ext cx="10860479" cy="4337006"/>
          </a:xfrm>
        </p:spPr>
        <p:txBody>
          <a:bodyPr vert="horz" lIns="91440" tIns="45720" rIns="91440" bIns="45720" rtlCol="0" anchor="t">
            <a:normAutofit/>
          </a:bodyPr>
          <a:lstStyle/>
          <a:p>
            <a:pPr marL="0" indent="0">
              <a:buNone/>
            </a:pPr>
            <a:r>
              <a:rPr lang="en-US" dirty="0">
                <a:ea typeface="+mn-lt"/>
                <a:cs typeface="+mn-lt"/>
              </a:rPr>
              <a:t>World forces represent context and circumstances external to the region that together create the backdrop for all we do. As world forces change, we must reconsider our pathway forward</a:t>
            </a:r>
          </a:p>
          <a:p>
            <a:pPr marL="457200" indent="-457200"/>
            <a:r>
              <a:rPr lang="en-US" dirty="0">
                <a:ea typeface="+mn-lt"/>
                <a:cs typeface="+mn-lt"/>
              </a:rPr>
              <a:t>There are four major forces affecting our ability to carry out our mission and are critical for us to understand and describe as the starting point for this strategic plan</a:t>
            </a:r>
          </a:p>
          <a:p>
            <a:pPr marL="457200" indent="-457200"/>
            <a:r>
              <a:rPr lang="en-US" dirty="0">
                <a:ea typeface="+mn-lt"/>
                <a:cs typeface="+mn-lt"/>
              </a:rPr>
              <a:t>These forces hold both risks and opportunities, which the Plan describes to set the stage for the Region’s strategic direction</a:t>
            </a:r>
          </a:p>
          <a:p>
            <a:pPr marL="0" indent="0">
              <a:buNone/>
            </a:pPr>
            <a:endParaRPr lang="en-US" dirty="0"/>
          </a:p>
        </p:txBody>
      </p:sp>
    </p:spTree>
    <p:extLst>
      <p:ext uri="{BB962C8B-B14F-4D97-AF65-F5344CB8AC3E}">
        <p14:creationId xmlns:p14="http://schemas.microsoft.com/office/powerpoint/2010/main" val="3408957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60939-46CB-4260-B07F-C540C94696D0}"/>
              </a:ext>
            </a:extLst>
          </p:cNvPr>
          <p:cNvSpPr>
            <a:spLocks noGrp="1"/>
          </p:cNvSpPr>
          <p:nvPr>
            <p:ph idx="10"/>
          </p:nvPr>
        </p:nvSpPr>
        <p:spPr>
          <a:xfrm>
            <a:off x="5344027" y="608512"/>
            <a:ext cx="6462707" cy="6036925"/>
          </a:xfrm>
        </p:spPr>
        <p:txBody>
          <a:bodyPr vert="horz" lIns="91440" tIns="45720" rIns="91440" bIns="45720" rtlCol="0" anchor="t">
            <a:normAutofit lnSpcReduction="10000"/>
          </a:bodyPr>
          <a:lstStyle/>
          <a:p>
            <a:pPr marL="0" indent="0">
              <a:buNone/>
            </a:pPr>
            <a:r>
              <a:rPr lang="en-US" dirty="0">
                <a:ea typeface="+mn-lt"/>
                <a:cs typeface="+mn-lt"/>
              </a:rPr>
              <a:t>The pace and scale of global environmental change create risks and uncertainty for how best to fulfill the Forest Service’s mission</a:t>
            </a:r>
            <a:endParaRPr lang="en-US" dirty="0"/>
          </a:p>
          <a:p>
            <a:pPr marL="0" indent="0">
              <a:buNone/>
            </a:pPr>
            <a:endParaRPr lang="en-US" dirty="0">
              <a:ea typeface="+mn-lt"/>
              <a:cs typeface="+mn-lt"/>
            </a:endParaRPr>
          </a:p>
          <a:p>
            <a:pPr marL="0" indent="0">
              <a:buNone/>
            </a:pPr>
            <a:r>
              <a:rPr lang="en" dirty="0">
                <a:ea typeface="+mn-lt"/>
                <a:cs typeface="+mn-lt"/>
              </a:rPr>
              <a:t>The vast land base of the SW Region serves as natural infrastructure that </a:t>
            </a:r>
          </a:p>
          <a:p>
            <a:r>
              <a:rPr lang="en" dirty="0">
                <a:ea typeface="+mn-lt"/>
                <a:cs typeface="+mn-lt"/>
              </a:rPr>
              <a:t>mitigates climate change through biomass growth</a:t>
            </a:r>
          </a:p>
          <a:p>
            <a:r>
              <a:rPr lang="en" dirty="0">
                <a:ea typeface="+mn-lt"/>
                <a:cs typeface="+mn-lt"/>
              </a:rPr>
              <a:t>captures, stores, and releases clean water</a:t>
            </a:r>
          </a:p>
          <a:p>
            <a:r>
              <a:rPr lang="en" dirty="0">
                <a:ea typeface="+mn-lt"/>
                <a:cs typeface="+mn-lt"/>
              </a:rPr>
              <a:t>provides access to renewable energy and other resources for our communities</a:t>
            </a:r>
            <a:endParaRPr lang="en" dirty="0"/>
          </a:p>
        </p:txBody>
      </p:sp>
      <p:sp>
        <p:nvSpPr>
          <p:cNvPr id="3" name="Title 2">
            <a:extLst>
              <a:ext uri="{FF2B5EF4-FFF2-40B4-BE49-F238E27FC236}">
                <a16:creationId xmlns:a16="http://schemas.microsoft.com/office/drawing/2014/main" id="{159BCB8A-FA4B-42E2-9A1F-EF5388E091F4}"/>
              </a:ext>
            </a:extLst>
          </p:cNvPr>
          <p:cNvSpPr>
            <a:spLocks noGrp="1"/>
          </p:cNvSpPr>
          <p:nvPr>
            <p:ph type="title"/>
          </p:nvPr>
        </p:nvSpPr>
        <p:spPr>
          <a:xfrm>
            <a:off x="252042" y="847167"/>
            <a:ext cx="4252803" cy="1259670"/>
          </a:xfrm>
        </p:spPr>
        <p:txBody>
          <a:bodyPr>
            <a:normAutofit fontScale="90000"/>
          </a:bodyPr>
          <a:lstStyle/>
          <a:p>
            <a:r>
              <a:rPr lang="en-US" dirty="0"/>
              <a:t>Global Environmental Change</a:t>
            </a:r>
          </a:p>
        </p:txBody>
      </p:sp>
      <p:pic>
        <p:nvPicPr>
          <p:cNvPr id="5" name="Picture 5">
            <a:extLst>
              <a:ext uri="{FF2B5EF4-FFF2-40B4-BE49-F238E27FC236}">
                <a16:creationId xmlns:a16="http://schemas.microsoft.com/office/drawing/2014/main" id="{4FF2BE93-675E-438C-B955-37725AC55498}"/>
              </a:ext>
            </a:extLst>
          </p:cNvPr>
          <p:cNvPicPr>
            <a:picLocks noGrp="1" noChangeAspect="1"/>
          </p:cNvPicPr>
          <p:nvPr>
            <p:ph idx="11"/>
          </p:nvPr>
        </p:nvPicPr>
        <p:blipFill rotWithShape="1">
          <a:blip r:embed="rId3"/>
          <a:srcRect l="20784" r="-341" b="12245"/>
          <a:stretch/>
        </p:blipFill>
        <p:spPr>
          <a:xfrm>
            <a:off x="-814" y="2543399"/>
            <a:ext cx="4753521" cy="3932484"/>
          </a:xfrm>
        </p:spPr>
      </p:pic>
    </p:spTree>
    <p:extLst>
      <p:ext uri="{BB962C8B-B14F-4D97-AF65-F5344CB8AC3E}">
        <p14:creationId xmlns:p14="http://schemas.microsoft.com/office/powerpoint/2010/main" val="1137832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CA14C3-7723-49DB-8649-940C902B44FD}"/>
              </a:ext>
            </a:extLst>
          </p:cNvPr>
          <p:cNvSpPr>
            <a:spLocks noGrp="1"/>
          </p:cNvSpPr>
          <p:nvPr>
            <p:ph idx="10"/>
          </p:nvPr>
        </p:nvSpPr>
        <p:spPr>
          <a:xfrm>
            <a:off x="5687652" y="457200"/>
            <a:ext cx="6181493" cy="5977054"/>
          </a:xfrm>
        </p:spPr>
        <p:txBody>
          <a:bodyPr vert="horz" lIns="91440" tIns="45720" rIns="91440" bIns="45720" rtlCol="0" anchor="t">
            <a:normAutofit/>
          </a:bodyPr>
          <a:lstStyle/>
          <a:p>
            <a:pPr marL="0" indent="0">
              <a:buNone/>
            </a:pPr>
            <a:endParaRPr lang="en-US" dirty="0"/>
          </a:p>
          <a:p>
            <a:pPr marL="0" indent="0">
              <a:buNone/>
            </a:pPr>
            <a:r>
              <a:rPr lang="en" dirty="0">
                <a:ea typeface="+mn-lt"/>
                <a:cs typeface="+mn-lt"/>
              </a:rPr>
              <a:t>People who are increasingly detached from the land do not see themselves needing it or having a role in stewarding it</a:t>
            </a:r>
            <a:endParaRPr lang="en-US" dirty="0">
              <a:ea typeface="+mn-lt"/>
              <a:cs typeface="+mn-lt"/>
            </a:endParaRPr>
          </a:p>
          <a:p>
            <a:pPr marL="0" indent="0">
              <a:buNone/>
            </a:pPr>
            <a:endParaRPr lang="en" dirty="0">
              <a:ea typeface="+mn-lt"/>
              <a:cs typeface="+mn-lt"/>
            </a:endParaRPr>
          </a:p>
          <a:p>
            <a:pPr marL="0" indent="0">
              <a:buNone/>
            </a:pPr>
            <a:r>
              <a:rPr lang="en" dirty="0">
                <a:ea typeface="+mn-lt"/>
                <a:cs typeface="+mn-lt"/>
              </a:rPr>
              <a:t>With increased visitation—in many cases from first-time visitors—there is a significant opportunity for the Region to promote understanding of and connection to the land</a:t>
            </a:r>
            <a:endParaRPr lang="en" dirty="0"/>
          </a:p>
          <a:p>
            <a:pPr marL="0" indent="0">
              <a:buNone/>
            </a:pPr>
            <a:endParaRPr lang="en-US" dirty="0">
              <a:ea typeface="+mn-lt"/>
              <a:cs typeface="+mn-lt"/>
            </a:endParaRPr>
          </a:p>
          <a:p>
            <a:pPr marL="0" indent="0">
              <a:buNone/>
            </a:pPr>
            <a:endParaRPr lang="en-US" dirty="0">
              <a:ea typeface="+mn-lt"/>
              <a:cs typeface="+mn-lt"/>
            </a:endParaRPr>
          </a:p>
        </p:txBody>
      </p:sp>
      <p:sp>
        <p:nvSpPr>
          <p:cNvPr id="3" name="Title 2">
            <a:extLst>
              <a:ext uri="{FF2B5EF4-FFF2-40B4-BE49-F238E27FC236}">
                <a16:creationId xmlns:a16="http://schemas.microsoft.com/office/drawing/2014/main" id="{7DB12623-1145-497C-8C70-BEB5107E4993}"/>
              </a:ext>
            </a:extLst>
          </p:cNvPr>
          <p:cNvSpPr>
            <a:spLocks noGrp="1"/>
          </p:cNvSpPr>
          <p:nvPr>
            <p:ph type="title"/>
          </p:nvPr>
        </p:nvSpPr>
        <p:spPr>
          <a:xfrm>
            <a:off x="382671" y="844264"/>
            <a:ext cx="3826083" cy="1259670"/>
          </a:xfrm>
        </p:spPr>
        <p:txBody>
          <a:bodyPr>
            <a:normAutofit fontScale="90000"/>
          </a:bodyPr>
          <a:lstStyle/>
          <a:p>
            <a:r>
              <a:rPr lang="en-US" dirty="0"/>
              <a:t>Changing Relationship to the Natural World</a:t>
            </a:r>
          </a:p>
        </p:txBody>
      </p:sp>
      <p:pic>
        <p:nvPicPr>
          <p:cNvPr id="5" name="Picture 5">
            <a:extLst>
              <a:ext uri="{FF2B5EF4-FFF2-40B4-BE49-F238E27FC236}">
                <a16:creationId xmlns:a16="http://schemas.microsoft.com/office/drawing/2014/main" id="{CBD29818-9C54-4FC3-80E3-DB4D05A6910C}"/>
              </a:ext>
            </a:extLst>
          </p:cNvPr>
          <p:cNvPicPr>
            <a:picLocks noGrp="1" noChangeAspect="1"/>
          </p:cNvPicPr>
          <p:nvPr>
            <p:ph idx="11"/>
          </p:nvPr>
        </p:nvPicPr>
        <p:blipFill rotWithShape="1">
          <a:blip r:embed="rId3"/>
          <a:srcRect l="22136" t="11538" r="5727" b="226"/>
          <a:stretch/>
        </p:blipFill>
        <p:spPr>
          <a:xfrm>
            <a:off x="0" y="2521758"/>
            <a:ext cx="4744072" cy="3963666"/>
          </a:xfrm>
        </p:spPr>
      </p:pic>
    </p:spTree>
    <p:extLst>
      <p:ext uri="{BB962C8B-B14F-4D97-AF65-F5344CB8AC3E}">
        <p14:creationId xmlns:p14="http://schemas.microsoft.com/office/powerpoint/2010/main" val="1094331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80B5D1-3FD6-4226-8D84-DF4D450E077A}"/>
              </a:ext>
            </a:extLst>
          </p:cNvPr>
          <p:cNvSpPr>
            <a:spLocks noGrp="1"/>
          </p:cNvSpPr>
          <p:nvPr>
            <p:ph idx="10"/>
          </p:nvPr>
        </p:nvSpPr>
        <p:spPr>
          <a:xfrm>
            <a:off x="5716681" y="575129"/>
            <a:ext cx="6146659" cy="5977054"/>
          </a:xfrm>
        </p:spPr>
        <p:txBody>
          <a:bodyPr vert="horz" lIns="91440" tIns="45720" rIns="91440" bIns="45720" rtlCol="0" anchor="t">
            <a:normAutofit/>
          </a:bodyPr>
          <a:lstStyle/>
          <a:p>
            <a:pPr marL="0" indent="0">
              <a:spcAft>
                <a:spcPts val="2000"/>
              </a:spcAft>
              <a:buNone/>
            </a:pPr>
            <a:r>
              <a:rPr lang="en-US" dirty="0">
                <a:ea typeface="+mn-lt"/>
                <a:cs typeface="+mn-lt"/>
              </a:rPr>
              <a:t>The pace of new technology, applications, and devices outstrips the wheels of government </a:t>
            </a:r>
            <a:endParaRPr lang="en-US"/>
          </a:p>
          <a:p>
            <a:pPr marL="0" indent="0">
              <a:spcAft>
                <a:spcPts val="2000"/>
              </a:spcAft>
              <a:buNone/>
            </a:pPr>
            <a:r>
              <a:rPr lang="en-US" dirty="0">
                <a:ea typeface="+mn-lt"/>
                <a:cs typeface="+mn-lt"/>
              </a:rPr>
              <a:t>With technological advances come increasingly higher public expectations</a:t>
            </a:r>
          </a:p>
          <a:p>
            <a:pPr marL="0" indent="0">
              <a:buNone/>
            </a:pPr>
            <a:r>
              <a:rPr lang="en" dirty="0">
                <a:ea typeface="+mn-lt"/>
                <a:cs typeface="+mn-lt"/>
              </a:rPr>
              <a:t>As technology evolves, it’s essential for the Region to develop a culture in which rapid technological change is the norm, while continuing to bridge to communities with less access</a:t>
            </a:r>
            <a:endParaRPr lang="en-US" dirty="0"/>
          </a:p>
          <a:p>
            <a:pPr marL="0" indent="0">
              <a:buNone/>
            </a:pPr>
            <a:endParaRPr lang="en-US" dirty="0">
              <a:ea typeface="+mn-lt"/>
              <a:cs typeface="+mn-lt"/>
            </a:endParaRPr>
          </a:p>
        </p:txBody>
      </p:sp>
      <p:sp>
        <p:nvSpPr>
          <p:cNvPr id="3" name="Title 2">
            <a:extLst>
              <a:ext uri="{FF2B5EF4-FFF2-40B4-BE49-F238E27FC236}">
                <a16:creationId xmlns:a16="http://schemas.microsoft.com/office/drawing/2014/main" id="{A8A99D48-3EBC-4C90-889D-E8C1D10EF2CB}"/>
              </a:ext>
            </a:extLst>
          </p:cNvPr>
          <p:cNvSpPr>
            <a:spLocks noGrp="1"/>
          </p:cNvSpPr>
          <p:nvPr>
            <p:ph type="title"/>
          </p:nvPr>
        </p:nvSpPr>
        <p:spPr>
          <a:xfrm>
            <a:off x="391379" y="369647"/>
            <a:ext cx="3826083" cy="1259670"/>
          </a:xfrm>
        </p:spPr>
        <p:txBody>
          <a:bodyPr/>
          <a:lstStyle/>
          <a:p>
            <a:r>
              <a:rPr lang="en-US"/>
              <a:t>Technology</a:t>
            </a:r>
          </a:p>
        </p:txBody>
      </p:sp>
      <p:pic>
        <p:nvPicPr>
          <p:cNvPr id="5" name="Picture 5" descr="Cibola Radio Towers.jpg">
            <a:extLst>
              <a:ext uri="{FF2B5EF4-FFF2-40B4-BE49-F238E27FC236}">
                <a16:creationId xmlns:a16="http://schemas.microsoft.com/office/drawing/2014/main" id="{1BDA0A37-3501-40F1-BDDD-22167D0F64A9}"/>
              </a:ext>
            </a:extLst>
          </p:cNvPr>
          <p:cNvPicPr>
            <a:picLocks noGrp="1" noChangeAspect="1"/>
          </p:cNvPicPr>
          <p:nvPr>
            <p:ph idx="11"/>
          </p:nvPr>
        </p:nvPicPr>
        <p:blipFill rotWithShape="1">
          <a:blip r:embed="rId3"/>
          <a:srcRect l="25567" t="22122" r="12186"/>
          <a:stretch/>
        </p:blipFill>
        <p:spPr>
          <a:xfrm>
            <a:off x="0" y="2557947"/>
            <a:ext cx="4731468" cy="3929447"/>
          </a:xfrm>
        </p:spPr>
      </p:pic>
    </p:spTree>
    <p:extLst>
      <p:ext uri="{BB962C8B-B14F-4D97-AF65-F5344CB8AC3E}">
        <p14:creationId xmlns:p14="http://schemas.microsoft.com/office/powerpoint/2010/main" val="1576912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5040</TotalTime>
  <Words>6952</Words>
  <Application>Microsoft Office PowerPoint</Application>
  <PresentationFormat>Widescreen</PresentationFormat>
  <Paragraphs>501</Paragraphs>
  <Slides>36</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Century Gothic</vt:lpstr>
      <vt:lpstr>Courier New</vt:lpstr>
      <vt:lpstr>Source Sans Pro</vt:lpstr>
      <vt:lpstr>Symbol</vt:lpstr>
      <vt:lpstr>Office Theme</vt:lpstr>
      <vt:lpstr>Looking 20 Years into the Future The Southwestern Region's Strategic Plan </vt:lpstr>
      <vt:lpstr>Contents</vt:lpstr>
      <vt:lpstr>Why a Regional Strategic Plan?</vt:lpstr>
      <vt:lpstr>Strategic Plan Benefits</vt:lpstr>
      <vt:lpstr>Southwestern Region Identity</vt:lpstr>
      <vt:lpstr>World Forces</vt:lpstr>
      <vt:lpstr>Global Environmental Change</vt:lpstr>
      <vt:lpstr>Changing Relationship to the Natural World</vt:lpstr>
      <vt:lpstr>Technology</vt:lpstr>
      <vt:lpstr>Appropriations and Expectations</vt:lpstr>
      <vt:lpstr>Vision Statement</vt:lpstr>
      <vt:lpstr>Core Beliefs</vt:lpstr>
      <vt:lpstr>Mission Statement</vt:lpstr>
      <vt:lpstr>PowerPoint Presentation</vt:lpstr>
      <vt:lpstr>Replacing the 3 Rs [DELETE]</vt:lpstr>
      <vt:lpstr>PowerPoint Presentation</vt:lpstr>
      <vt:lpstr>PowerPoint Presentation</vt:lpstr>
      <vt:lpstr>PowerPoint Presentation</vt:lpstr>
      <vt:lpstr>PowerPoint Presentation</vt:lpstr>
      <vt:lpstr>PowerPoint Presentation</vt:lpstr>
      <vt:lpstr>Sample Mission Objective/Outcome: Regional Vitality</vt:lpstr>
      <vt:lpstr>Sample Mission Objective/Outcome: National Prosperity</vt:lpstr>
      <vt:lpstr>Sample Objective/Outcome: International Ecological Connection</vt:lpstr>
      <vt:lpstr>PowerPoint Presentation</vt:lpstr>
      <vt:lpstr>Workforce</vt:lpstr>
      <vt:lpstr>Funding</vt:lpstr>
      <vt:lpstr>Infrastructure</vt:lpstr>
      <vt:lpstr>Technology and Information Management</vt:lpstr>
      <vt:lpstr>Image</vt:lpstr>
      <vt:lpstr>Governance</vt:lpstr>
      <vt:lpstr>Knowledge</vt:lpstr>
      <vt:lpstr>Sample Capacity DELETE Objective/Outcome: Funding</vt:lpstr>
      <vt:lpstr>Sample Capacity DELETE Objective/Outcome: Infrastructure*</vt:lpstr>
      <vt:lpstr>Strategic Plan Implementation DELETE</vt:lpstr>
      <vt:lpstr>In Closing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Duke, Monique - FS</dc:creator>
  <cp:lastModifiedBy>Rebecca Reynolds</cp:lastModifiedBy>
  <cp:revision>1694</cp:revision>
  <dcterms:created xsi:type="dcterms:W3CDTF">2020-10-27T19:12:19Z</dcterms:created>
  <dcterms:modified xsi:type="dcterms:W3CDTF">2022-09-13T21:10:07Z</dcterms:modified>
</cp:coreProperties>
</file>