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Lst>
  <p:notesMasterIdLst>
    <p:notesMasterId r:id="rId28"/>
  </p:notesMasterIdLst>
  <p:handoutMasterIdLst>
    <p:handoutMasterId r:id="rId29"/>
  </p:handoutMasterIdLst>
  <p:sldIdLst>
    <p:sldId id="257" r:id="rId2"/>
    <p:sldId id="464" r:id="rId3"/>
    <p:sldId id="465" r:id="rId4"/>
    <p:sldId id="466" r:id="rId5"/>
    <p:sldId id="461" r:id="rId6"/>
    <p:sldId id="470" r:id="rId7"/>
    <p:sldId id="467" r:id="rId8"/>
    <p:sldId id="468" r:id="rId9"/>
    <p:sldId id="462" r:id="rId10"/>
    <p:sldId id="437" r:id="rId11"/>
    <p:sldId id="463" r:id="rId12"/>
    <p:sldId id="455" r:id="rId13"/>
    <p:sldId id="444" r:id="rId14"/>
    <p:sldId id="452" r:id="rId15"/>
    <p:sldId id="261" r:id="rId16"/>
    <p:sldId id="270" r:id="rId17"/>
    <p:sldId id="280" r:id="rId18"/>
    <p:sldId id="459" r:id="rId19"/>
    <p:sldId id="456" r:id="rId20"/>
    <p:sldId id="460" r:id="rId21"/>
    <p:sldId id="449" r:id="rId22"/>
    <p:sldId id="450" r:id="rId23"/>
    <p:sldId id="451" r:id="rId24"/>
    <p:sldId id="469" r:id="rId25"/>
    <p:sldId id="438" r:id="rId26"/>
    <p:sldId id="4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87849" autoAdjust="0"/>
  </p:normalViewPr>
  <p:slideViewPr>
    <p:cSldViewPr snapToGrid="0">
      <p:cViewPr varScale="1">
        <p:scale>
          <a:sx n="117" d="100"/>
          <a:sy n="117" d="100"/>
        </p:scale>
        <p:origin x="795" y="72"/>
      </p:cViewPr>
      <p:guideLst/>
    </p:cSldViewPr>
  </p:slideViewPr>
  <p:outlineViewPr>
    <p:cViewPr>
      <p:scale>
        <a:sx n="33" d="100"/>
        <a:sy n="33" d="100"/>
      </p:scale>
      <p:origin x="0" y="-11808"/>
    </p:cViewPr>
  </p:outlineViewPr>
  <p:notesTextViewPr>
    <p:cViewPr>
      <p:scale>
        <a:sx n="1" d="1"/>
        <a:sy n="1" d="1"/>
      </p:scale>
      <p:origin x="0" y="0"/>
    </p:cViewPr>
  </p:notesTextViewPr>
  <p:sorterViewPr>
    <p:cViewPr>
      <p:scale>
        <a:sx n="100" d="100"/>
        <a:sy n="100" d="100"/>
      </p:scale>
      <p:origin x="0" y="-3998"/>
    </p:cViewPr>
  </p:sorterViewPr>
  <p:notesViewPr>
    <p:cSldViewPr snapToGrid="0">
      <p:cViewPr varScale="1">
        <p:scale>
          <a:sx n="101" d="100"/>
          <a:sy n="101" d="100"/>
        </p:scale>
        <p:origin x="4358" y="5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2BEB95-331E-4795-8306-DFC168BABB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8683B5-E331-4CF4-953E-8286FA6531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C341F2-C888-4992-A332-0FF9B46E35DD}" type="datetimeFigureOut">
              <a:rPr lang="en-US" smtClean="0"/>
              <a:t>4/14/2022</a:t>
            </a:fld>
            <a:endParaRPr lang="en-US"/>
          </a:p>
        </p:txBody>
      </p:sp>
      <p:sp>
        <p:nvSpPr>
          <p:cNvPr id="4" name="Footer Placeholder 3">
            <a:extLst>
              <a:ext uri="{FF2B5EF4-FFF2-40B4-BE49-F238E27FC236}">
                <a16:creationId xmlns:a16="http://schemas.microsoft.com/office/drawing/2014/main" id="{501640A7-E9DD-4F0B-8CB0-F864EAC66B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66F79A-4A1C-4E3F-B8E2-0A331F340D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28A16E-6061-46B4-A922-C28E80CE190E}" type="slidenum">
              <a:rPr lang="en-US" smtClean="0"/>
              <a:t>‹#›</a:t>
            </a:fld>
            <a:endParaRPr lang="en-US"/>
          </a:p>
        </p:txBody>
      </p:sp>
    </p:spTree>
    <p:extLst>
      <p:ext uri="{BB962C8B-B14F-4D97-AF65-F5344CB8AC3E}">
        <p14:creationId xmlns:p14="http://schemas.microsoft.com/office/powerpoint/2010/main" val="1650734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B2206-796C-4577-8636-B00F3BB16727}"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7B4A4-9517-4E12-9FC1-540D8A205811}" type="slidenum">
              <a:rPr lang="en-US" smtClean="0"/>
              <a:t>‹#›</a:t>
            </a:fld>
            <a:endParaRPr lang="en-US"/>
          </a:p>
        </p:txBody>
      </p:sp>
    </p:spTree>
    <p:extLst>
      <p:ext uri="{BB962C8B-B14F-4D97-AF65-F5344CB8AC3E}">
        <p14:creationId xmlns:p14="http://schemas.microsoft.com/office/powerpoint/2010/main" val="149176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7B4A4-9517-4E12-9FC1-540D8A205811}" type="slidenum">
              <a:rPr lang="en-US" smtClean="0"/>
              <a:t>1</a:t>
            </a:fld>
            <a:endParaRPr lang="en-US"/>
          </a:p>
        </p:txBody>
      </p:sp>
    </p:spTree>
    <p:extLst>
      <p:ext uri="{BB962C8B-B14F-4D97-AF65-F5344CB8AC3E}">
        <p14:creationId xmlns:p14="http://schemas.microsoft.com/office/powerpoint/2010/main" val="81956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Governance is built for specific decision space. </a:t>
            </a:r>
          </a:p>
          <a:p>
            <a:endParaRPr lang="en-US" sz="1000" dirty="0"/>
          </a:p>
          <a:p>
            <a:r>
              <a:rPr lang="en-US" sz="1000" dirty="0"/>
              <a:t>Scope: extent or range of view, outlook, application, operation, effectiveness.</a:t>
            </a:r>
          </a:p>
          <a:p>
            <a:endParaRPr lang="en-US" sz="1000" dirty="0"/>
          </a:p>
        </p:txBody>
      </p:sp>
      <p:sp>
        <p:nvSpPr>
          <p:cNvPr id="4" name="Slide Number Placeholder 3"/>
          <p:cNvSpPr>
            <a:spLocks noGrp="1"/>
          </p:cNvSpPr>
          <p:nvPr>
            <p:ph type="sldNum" sz="quarter" idx="10"/>
          </p:nvPr>
        </p:nvSpPr>
        <p:spPr/>
        <p:txBody>
          <a:bodyPr/>
          <a:lstStyle/>
          <a:p>
            <a:fld id="{066B4357-89C1-47B5-A4E4-F53AE3659550}"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The agency groups decisions in subsets based on </a:t>
            </a:r>
            <a:r>
              <a:rPr lang="en-US" b="1" dirty="0"/>
              <a:t>geography</a:t>
            </a:r>
            <a:r>
              <a:rPr lang="en-US" dirty="0"/>
              <a:t> – thus there are seven regions, which each govern their territory. This is an example of a fundamental principle of governance.</a:t>
            </a:r>
          </a:p>
          <a:p>
            <a:endParaRPr lang="en-US" dirty="0"/>
          </a:p>
          <a:p>
            <a:r>
              <a:rPr lang="en-US" dirty="0"/>
              <a:t>Decisions are also based on subject matter (content) – so, funding decisions, HR decisions, technology decisions, etc. The notion of centralized vs decentralized operates here – which decisions are made at what organizational level – without clarity this can be a source of confusion and annoyance.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Each decision space does not necessarily have a different governing body – e.g., the RLT handles many subsets of decisions</a:t>
            </a:r>
            <a:endParaRPr lang="en-US" dirty="0">
              <a:latin typeface="+mj-lt"/>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6B4357-89C1-47B5-A4E4-F53AE3659550}"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Decision</a:t>
            </a:r>
            <a:r>
              <a:rPr lang="en-US" baseline="0" dirty="0"/>
              <a:t> space is affected by context, could be constrained or it could be expanded.</a:t>
            </a:r>
          </a:p>
          <a:p>
            <a:endParaRPr lang="en-US" baseline="0" dirty="0"/>
          </a:p>
          <a:p>
            <a:r>
              <a:rPr lang="en-US" dirty="0">
                <a:latin typeface="+mj-lt"/>
              </a:rPr>
              <a:t>The forces that affect the decision space</a:t>
            </a:r>
          </a:p>
          <a:p>
            <a:pPr lvl="1"/>
            <a:r>
              <a:rPr lang="en-US" dirty="0">
                <a:latin typeface="+mj-lt"/>
              </a:rPr>
              <a:t>Our current understanding of the decision space &amp; governance overall</a:t>
            </a:r>
          </a:p>
          <a:p>
            <a:pPr lvl="1"/>
            <a:r>
              <a:rPr lang="en-US" dirty="0">
                <a:latin typeface="+mj-lt"/>
              </a:rPr>
              <a:t>Our culture – beliefs &amp; values as informed by past experience </a:t>
            </a:r>
          </a:p>
          <a:p>
            <a:pPr lvl="1"/>
            <a:r>
              <a:rPr lang="en-US" dirty="0">
                <a:latin typeface="+mj-lt"/>
              </a:rPr>
              <a:t>World forces: events &amp; trends that impact the decision space</a:t>
            </a:r>
          </a:p>
          <a:p>
            <a:pPr lvl="2"/>
            <a:r>
              <a:rPr lang="en-US" dirty="0">
                <a:latin typeface="+mj-lt"/>
              </a:rPr>
              <a:t>Social</a:t>
            </a:r>
          </a:p>
          <a:p>
            <a:pPr lvl="2"/>
            <a:r>
              <a:rPr lang="en-US" dirty="0">
                <a:latin typeface="+mj-lt"/>
              </a:rPr>
              <a:t>Our industry/region &amp; sector (i.e., government, natural resources/land management)</a:t>
            </a:r>
          </a:p>
          <a:p>
            <a:pPr lvl="2"/>
            <a:r>
              <a:rPr lang="en-US" dirty="0">
                <a:latin typeface="+mj-lt"/>
              </a:rPr>
              <a:t>Economic</a:t>
            </a:r>
          </a:p>
          <a:p>
            <a:endParaRPr lang="en-US" dirty="0"/>
          </a:p>
        </p:txBody>
      </p:sp>
      <p:sp>
        <p:nvSpPr>
          <p:cNvPr id="4" name="Slide Number Placeholder 3"/>
          <p:cNvSpPr>
            <a:spLocks noGrp="1"/>
          </p:cNvSpPr>
          <p:nvPr>
            <p:ph type="sldNum" sz="quarter" idx="10"/>
          </p:nvPr>
        </p:nvSpPr>
        <p:spPr/>
        <p:txBody>
          <a:bodyPr/>
          <a:lstStyle/>
          <a:p>
            <a:fld id="{066B4357-89C1-47B5-A4E4-F53AE3659550}"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trick here is distinguish between the position and the Role – Position does not always equate to the same role in every decision space – why? Because not every position is suited to the Role attributes required for every decision space!</a:t>
            </a:r>
          </a:p>
          <a:p>
            <a:endParaRPr lang="en-US" dirty="0"/>
          </a:p>
          <a:p>
            <a:pPr lvl="1"/>
            <a:r>
              <a:rPr lang="en-US" dirty="0">
                <a:highlight>
                  <a:srgbClr val="FFFF00"/>
                </a:highlight>
                <a:latin typeface="+mj-lt"/>
              </a:rPr>
              <a:t>If decision-maker role needs to be collective and involve stakeholders, a certain kind of entity will be required</a:t>
            </a:r>
          </a:p>
          <a:p>
            <a:pPr lvl="1"/>
            <a:r>
              <a:rPr lang="en-US" dirty="0">
                <a:highlight>
                  <a:srgbClr val="FFFF00"/>
                </a:highlight>
                <a:latin typeface="+mj-lt"/>
              </a:rPr>
              <a:t>If decision-maker role needs to be one SME, that will indicate a certain position</a:t>
            </a:r>
          </a:p>
          <a:p>
            <a:endParaRPr lang="en-US" dirty="0"/>
          </a:p>
          <a:p>
            <a:endParaRPr lang="en-US" dirty="0"/>
          </a:p>
        </p:txBody>
      </p:sp>
      <p:sp>
        <p:nvSpPr>
          <p:cNvPr id="4" name="Slide Number Placeholder 3"/>
          <p:cNvSpPr>
            <a:spLocks noGrp="1"/>
          </p:cNvSpPr>
          <p:nvPr>
            <p:ph type="sldNum" sz="quarter" idx="5"/>
          </p:nvPr>
        </p:nvSpPr>
        <p:spPr/>
        <p:txBody>
          <a:bodyPr/>
          <a:lstStyle/>
          <a:p>
            <a:fld id="{8F37B4A4-9517-4E12-9FC1-540D8A205811}" type="slidenum">
              <a:rPr lang="en-US" smtClean="0"/>
              <a:t>18</a:t>
            </a:fld>
            <a:endParaRPr lang="en-US"/>
          </a:p>
        </p:txBody>
      </p:sp>
    </p:spTree>
    <p:extLst>
      <p:ext uri="{BB962C8B-B14F-4D97-AF65-F5344CB8AC3E}">
        <p14:creationId xmlns:p14="http://schemas.microsoft.com/office/powerpoint/2010/main" val="288238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every charter is written differently, it makes for inconsistent governance as well as overly onerous understanding of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Organizational Chart: the visual representation of the decision space governance positions/entities and their relationship (hierarchy) to each other – this map helps to ensure flow is clear and efficient</a:t>
            </a:r>
          </a:p>
          <a:p>
            <a:endParaRPr lang="en-US" dirty="0"/>
          </a:p>
        </p:txBody>
      </p:sp>
      <p:sp>
        <p:nvSpPr>
          <p:cNvPr id="4" name="Slide Number Placeholder 3"/>
          <p:cNvSpPr>
            <a:spLocks noGrp="1"/>
          </p:cNvSpPr>
          <p:nvPr>
            <p:ph type="sldNum" sz="quarter" idx="5"/>
          </p:nvPr>
        </p:nvSpPr>
        <p:spPr/>
        <p:txBody>
          <a:bodyPr/>
          <a:lstStyle/>
          <a:p>
            <a:fld id="{8F37B4A4-9517-4E12-9FC1-540D8A205811}" type="slidenum">
              <a:rPr lang="en-US" smtClean="0"/>
              <a:t>19</a:t>
            </a:fld>
            <a:endParaRPr lang="en-US"/>
          </a:p>
        </p:txBody>
      </p:sp>
    </p:spTree>
    <p:extLst>
      <p:ext uri="{BB962C8B-B14F-4D97-AF65-F5344CB8AC3E}">
        <p14:creationId xmlns:p14="http://schemas.microsoft.com/office/powerpoint/2010/main" val="28945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latin typeface="+mj-lt"/>
              </a:rPr>
              <a:t>Bullet 1:</a:t>
            </a:r>
          </a:p>
          <a:p>
            <a:pPr lvl="1"/>
            <a:r>
              <a:rPr lang="en-US" sz="3400" dirty="0">
                <a:latin typeface="+mj-lt"/>
              </a:rPr>
              <a:t>Governance entities may protect their decision space – be ready</a:t>
            </a:r>
          </a:p>
          <a:p>
            <a:pPr lvl="1"/>
            <a:r>
              <a:rPr lang="en-US" sz="3400" dirty="0">
                <a:latin typeface="+mj-lt"/>
              </a:rPr>
              <a:t>Don’t get to the governance entity too quickly – that’s the easy part</a:t>
            </a:r>
          </a:p>
          <a:p>
            <a:pPr lvl="0"/>
            <a:endParaRPr lang="en-US" sz="3400" dirty="0">
              <a:latin typeface="+mj-lt"/>
            </a:endParaRPr>
          </a:p>
          <a:p>
            <a:pPr lvl="0"/>
            <a:r>
              <a:rPr lang="en-US" sz="3400" dirty="0">
                <a:latin typeface="+mj-lt"/>
              </a:rPr>
              <a:t>Final bullet: </a:t>
            </a:r>
          </a:p>
          <a:p>
            <a:r>
              <a:rPr lang="en-US" dirty="0">
                <a:latin typeface="+mj-lt"/>
              </a:rPr>
              <a:t>What is the fallback governance if the designed governance does not work or is not yet developed?</a:t>
            </a:r>
          </a:p>
          <a:p>
            <a:r>
              <a:rPr lang="en-US" dirty="0">
                <a:latin typeface="+mj-lt"/>
              </a:rPr>
              <a:t>All governance should describe an alternate plan for decision-making, should the chosen method fail for some reason or some unexpected change emerges that calls for new governance</a:t>
            </a:r>
          </a:p>
          <a:p>
            <a:pPr lvl="1"/>
            <a:r>
              <a:rPr lang="en-US" sz="2600" dirty="0">
                <a:latin typeface="+mj-lt"/>
              </a:rPr>
              <a:t>Generally, the governance fallback is to the Authority from whom the decision rights came</a:t>
            </a:r>
          </a:p>
          <a:p>
            <a:pPr lvl="1"/>
            <a:r>
              <a:rPr lang="en-US" sz="2600" dirty="0">
                <a:latin typeface="+mj-lt"/>
              </a:rPr>
              <a:t>However, this does not have to be the case</a:t>
            </a:r>
          </a:p>
          <a:p>
            <a:pPr lvl="2"/>
            <a:r>
              <a:rPr lang="en-US" sz="2600" dirty="0">
                <a:latin typeface="+mj-lt"/>
              </a:rPr>
              <a:t>Another option would be to give the decision rights to a position or another entity – short-term assignment until lasting governance can be developed (or fixed)</a:t>
            </a:r>
          </a:p>
          <a:p>
            <a:pPr lvl="1"/>
            <a:endParaRPr lang="en-US" sz="3400" dirty="0">
              <a:latin typeface="+mj-lt"/>
            </a:endParaRPr>
          </a:p>
          <a:p>
            <a:endParaRPr lang="en-US" sz="3600" dirty="0">
              <a:latin typeface="+mj-lt"/>
            </a:endParaRPr>
          </a:p>
          <a:p>
            <a:pPr lvl="1"/>
            <a:endParaRPr lang="en-US" sz="3400" dirty="0">
              <a:latin typeface="+mj-lt"/>
            </a:endParaRPr>
          </a:p>
          <a:p>
            <a:endParaRPr lang="en-US" dirty="0"/>
          </a:p>
        </p:txBody>
      </p:sp>
      <p:sp>
        <p:nvSpPr>
          <p:cNvPr id="4" name="Slide Number Placeholder 3"/>
          <p:cNvSpPr>
            <a:spLocks noGrp="1"/>
          </p:cNvSpPr>
          <p:nvPr>
            <p:ph type="sldNum" sz="quarter" idx="5"/>
          </p:nvPr>
        </p:nvSpPr>
        <p:spPr/>
        <p:txBody>
          <a:bodyPr/>
          <a:lstStyle/>
          <a:p>
            <a:fld id="{8F37B4A4-9517-4E12-9FC1-540D8A205811}" type="slidenum">
              <a:rPr lang="en-US" smtClean="0"/>
              <a:t>20</a:t>
            </a:fld>
            <a:endParaRPr lang="en-US"/>
          </a:p>
        </p:txBody>
      </p:sp>
    </p:spTree>
    <p:extLst>
      <p:ext uri="{BB962C8B-B14F-4D97-AF65-F5344CB8AC3E}">
        <p14:creationId xmlns:p14="http://schemas.microsoft.com/office/powerpoint/2010/main" val="25431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Governance about governance communication!</a:t>
            </a:r>
          </a:p>
          <a:p>
            <a:endParaRPr lang="en-US" dirty="0"/>
          </a:p>
          <a:p>
            <a:r>
              <a:rPr lang="en-US" dirty="0"/>
              <a:t>Explicit attention to governance may seem foreign – and it is, if the organization is doing it for the first time. But whether an organization addresses governance explicitly or not, it is still operating. By not dealing with it, it doesn’t go away – like the plumbing in your home – it is there, whether you are aware of it or not. Helping our workforce to understand the basics of what governance is and some language to adeptly discuss it means that governance issues can be identified and remedied before they become bigger problems.</a:t>
            </a:r>
          </a:p>
        </p:txBody>
      </p:sp>
      <p:sp>
        <p:nvSpPr>
          <p:cNvPr id="4" name="Slide Number Placeholder 3"/>
          <p:cNvSpPr>
            <a:spLocks noGrp="1"/>
          </p:cNvSpPr>
          <p:nvPr>
            <p:ph type="sldNum" sz="quarter" idx="5"/>
          </p:nvPr>
        </p:nvSpPr>
        <p:spPr/>
        <p:txBody>
          <a:bodyPr/>
          <a:lstStyle/>
          <a:p>
            <a:fld id="{13325DD6-1677-449C-986A-6EF83BAB429D}" type="slidenum">
              <a:rPr lang="en-US" smtClean="0"/>
              <a:t>21</a:t>
            </a:fld>
            <a:endParaRPr lang="en-US"/>
          </a:p>
        </p:txBody>
      </p:sp>
    </p:spTree>
    <p:extLst>
      <p:ext uri="{BB962C8B-B14F-4D97-AF65-F5344CB8AC3E}">
        <p14:creationId xmlns:p14="http://schemas.microsoft.com/office/powerpoint/2010/main" val="72610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vigilance / rigor – governance is a habit. To get the organization back to respecting its own governance (as core to its culture) is imperative for a healthy organization. First step: making “governance” a known part of the organizational lexicon – if we don’t know what it is, we can’t talk about it, fix it, or ensure it is working and being followed.</a:t>
            </a:r>
          </a:p>
        </p:txBody>
      </p:sp>
      <p:sp>
        <p:nvSpPr>
          <p:cNvPr id="4" name="Slide Number Placeholder 3"/>
          <p:cNvSpPr>
            <a:spLocks noGrp="1"/>
          </p:cNvSpPr>
          <p:nvPr>
            <p:ph type="sldNum" sz="quarter" idx="5"/>
          </p:nvPr>
        </p:nvSpPr>
        <p:spPr/>
        <p:txBody>
          <a:bodyPr/>
          <a:lstStyle/>
          <a:p>
            <a:fld id="{13325DD6-1677-449C-986A-6EF83BAB429D}" type="slidenum">
              <a:rPr lang="en-US" smtClean="0"/>
              <a:t>22</a:t>
            </a:fld>
            <a:endParaRPr lang="en-US"/>
          </a:p>
        </p:txBody>
      </p:sp>
    </p:spTree>
    <p:extLst>
      <p:ext uri="{BB962C8B-B14F-4D97-AF65-F5344CB8AC3E}">
        <p14:creationId xmlns:p14="http://schemas.microsoft.com/office/powerpoint/2010/main" val="82145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25DD6-1677-449C-986A-6EF83BAB429D}" type="slidenum">
              <a:rPr lang="en-US" smtClean="0"/>
              <a:t>5</a:t>
            </a:fld>
            <a:endParaRPr lang="en-US"/>
          </a:p>
        </p:txBody>
      </p:sp>
    </p:spTree>
    <p:extLst>
      <p:ext uri="{BB962C8B-B14F-4D97-AF65-F5344CB8AC3E}">
        <p14:creationId xmlns:p14="http://schemas.microsoft.com/office/powerpoint/2010/main" val="18711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Intent as a form of governance – as opposed to Policy</a:t>
            </a:r>
          </a:p>
        </p:txBody>
      </p:sp>
      <p:sp>
        <p:nvSpPr>
          <p:cNvPr id="4" name="Slide Number Placeholder 3"/>
          <p:cNvSpPr>
            <a:spLocks noGrp="1"/>
          </p:cNvSpPr>
          <p:nvPr>
            <p:ph type="sldNum" sz="quarter" idx="5"/>
          </p:nvPr>
        </p:nvSpPr>
        <p:spPr/>
        <p:txBody>
          <a:bodyPr/>
          <a:lstStyle/>
          <a:p>
            <a:fld id="{8F37B4A4-9517-4E12-9FC1-540D8A205811}" type="slidenum">
              <a:rPr lang="en-US" smtClean="0"/>
              <a:t>7</a:t>
            </a:fld>
            <a:endParaRPr lang="en-US"/>
          </a:p>
        </p:txBody>
      </p:sp>
    </p:spTree>
    <p:extLst>
      <p:ext uri="{BB962C8B-B14F-4D97-AF65-F5344CB8AC3E}">
        <p14:creationId xmlns:p14="http://schemas.microsoft.com/office/powerpoint/2010/main" val="240858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i="0" u="none" strike="noStrike" dirty="0">
                <a:solidFill>
                  <a:srgbClr val="000000"/>
                </a:solidFill>
                <a:effectLst/>
                <a:latin typeface="Calibri" panose="020F0502020204030204" pitchFamily="34" charset="0"/>
              </a:rPr>
              <a:t>RLT</a:t>
            </a:r>
            <a:r>
              <a:rPr lang="en-US" sz="2800" dirty="0"/>
              <a:t> </a:t>
            </a:r>
            <a:r>
              <a:rPr lang="en-US" sz="1800" b="0" i="0" u="none" strike="noStrike" dirty="0">
                <a:solidFill>
                  <a:srgbClr val="000000"/>
                </a:solidFill>
                <a:effectLst/>
                <a:latin typeface="Calibri" panose="020F0502020204030204" pitchFamily="34" charset="0"/>
              </a:rPr>
              <a:t>64%</a:t>
            </a:r>
            <a:r>
              <a:rPr lang="en-US" sz="2800" dirty="0"/>
              <a:t> </a:t>
            </a:r>
            <a:r>
              <a:rPr lang="en-US" sz="1800" b="0" i="0" u="none" strike="noStrike" dirty="0">
                <a:solidFill>
                  <a:srgbClr val="000000"/>
                </a:solidFill>
                <a:effectLst/>
                <a:latin typeface="Calibri" panose="020F0502020204030204" pitchFamily="34" charset="0"/>
              </a:rPr>
              <a:t>Workforce Planning</a:t>
            </a:r>
            <a:r>
              <a:rPr lang="en-US" sz="2800" dirty="0"/>
              <a:t> </a:t>
            </a:r>
            <a:r>
              <a:rPr lang="en-US" sz="1800" b="0" i="0" u="none" strike="noStrike" dirty="0">
                <a:solidFill>
                  <a:srgbClr val="000000"/>
                </a:solidFill>
                <a:effectLst/>
                <a:latin typeface="Calibri" panose="020F0502020204030204" pitchFamily="34" charset="0"/>
              </a:rPr>
              <a:t>46%</a:t>
            </a:r>
            <a:r>
              <a:rPr lang="en-US" sz="2800" dirty="0"/>
              <a:t> </a:t>
            </a:r>
            <a:r>
              <a:rPr lang="en-US" sz="1800" b="0" i="0" u="none" strike="noStrike" dirty="0">
                <a:solidFill>
                  <a:srgbClr val="000000"/>
                </a:solidFill>
                <a:effectLst/>
                <a:latin typeface="Calibri" panose="020F0502020204030204" pitchFamily="34" charset="0"/>
              </a:rPr>
              <a:t>Funding (Regional level)</a:t>
            </a:r>
            <a:r>
              <a:rPr lang="en-US" sz="2800" dirty="0"/>
              <a:t> </a:t>
            </a:r>
            <a:r>
              <a:rPr lang="en-US" sz="1800" b="0" i="0" u="none" strike="noStrike" dirty="0">
                <a:solidFill>
                  <a:srgbClr val="000000"/>
                </a:solidFill>
                <a:effectLst/>
                <a:latin typeface="Calibri" panose="020F0502020204030204" pitchFamily="34" charset="0"/>
              </a:rPr>
              <a:t>43%</a:t>
            </a:r>
            <a:r>
              <a:rPr lang="en-US" sz="2800" dirty="0"/>
              <a:t> </a:t>
            </a:r>
            <a:r>
              <a:rPr lang="en-US" sz="1800" b="0" i="0" u="none" strike="noStrike" dirty="0">
                <a:solidFill>
                  <a:srgbClr val="000000"/>
                </a:solidFill>
                <a:effectLst/>
                <a:latin typeface="Calibri" panose="020F0502020204030204" pitchFamily="34" charset="0"/>
              </a:rPr>
              <a:t>RSAT</a:t>
            </a:r>
            <a:r>
              <a:rPr lang="en-US" sz="2800" dirty="0"/>
              <a:t> </a:t>
            </a:r>
            <a:r>
              <a:rPr lang="en-US" sz="1800" b="0" i="0" u="none" strike="noStrike" dirty="0">
                <a:solidFill>
                  <a:srgbClr val="000000"/>
                </a:solidFill>
                <a:effectLst/>
                <a:latin typeface="Calibri" panose="020F0502020204030204" pitchFamily="34" charset="0"/>
              </a:rPr>
              <a:t>43%</a:t>
            </a:r>
            <a:r>
              <a:rPr lang="en-US" sz="2800" dirty="0"/>
              <a:t> </a:t>
            </a:r>
            <a:r>
              <a:rPr lang="en-US" sz="1800" b="0" i="0" u="none" strike="noStrike" dirty="0">
                <a:solidFill>
                  <a:srgbClr val="000000"/>
                </a:solidFill>
                <a:effectLst/>
                <a:latin typeface="Calibri" panose="020F0502020204030204" pitchFamily="34" charset="0"/>
              </a:rPr>
              <a:t>IIJA</a:t>
            </a:r>
            <a:r>
              <a:rPr lang="en-US" sz="2800" dirty="0"/>
              <a:t> </a:t>
            </a:r>
            <a:r>
              <a:rPr lang="en-US" sz="1800" b="0" i="0" u="none" strike="noStrike" dirty="0">
                <a:solidFill>
                  <a:srgbClr val="000000"/>
                </a:solidFill>
                <a:effectLst/>
                <a:latin typeface="Calibri" panose="020F0502020204030204" pitchFamily="34" charset="0"/>
              </a:rPr>
              <a:t>36%</a:t>
            </a:r>
            <a:r>
              <a:rPr lang="en-US" sz="2800" dirty="0"/>
              <a:t> </a:t>
            </a:r>
            <a:r>
              <a:rPr lang="en-US" sz="1800" b="0" i="0" u="none" strike="noStrike" dirty="0">
                <a:solidFill>
                  <a:srgbClr val="000000"/>
                </a:solidFill>
                <a:effectLst/>
                <a:latin typeface="Calibri" panose="020F0502020204030204" pitchFamily="34" charset="0"/>
              </a:rPr>
              <a:t>4 FRI</a:t>
            </a:r>
            <a:r>
              <a:rPr lang="en-US" sz="2800" dirty="0"/>
              <a:t> </a:t>
            </a:r>
            <a:r>
              <a:rPr lang="en-US" sz="1800" b="0" i="0" u="none" strike="noStrike" dirty="0">
                <a:solidFill>
                  <a:srgbClr val="000000"/>
                </a:solidFill>
                <a:effectLst/>
                <a:latin typeface="Calibri" panose="020F0502020204030204" pitchFamily="34" charset="0"/>
              </a:rPr>
              <a:t>32%</a:t>
            </a:r>
            <a:r>
              <a:rPr lang="en-US" sz="2800" dirty="0"/>
              <a:t> </a:t>
            </a:r>
            <a:r>
              <a:rPr lang="en-US" sz="1800" b="0" i="0" u="none" strike="noStrike" dirty="0">
                <a:solidFill>
                  <a:srgbClr val="000000"/>
                </a:solidFill>
                <a:effectLst/>
                <a:latin typeface="Calibri" panose="020F0502020204030204" pitchFamily="34" charset="0"/>
              </a:rPr>
              <a:t>Line - Staff</a:t>
            </a:r>
            <a:r>
              <a:rPr lang="en-US" sz="2800" dirty="0"/>
              <a:t> </a:t>
            </a:r>
            <a:r>
              <a:rPr lang="en-US" sz="1800" b="0" i="0" u="none" strike="noStrike" dirty="0">
                <a:solidFill>
                  <a:srgbClr val="000000"/>
                </a:solidFill>
                <a:effectLst/>
                <a:latin typeface="Calibri" panose="020F0502020204030204" pitchFamily="34" charset="0"/>
              </a:rPr>
              <a:t>11%</a:t>
            </a:r>
            <a:r>
              <a:rPr lang="en-US" sz="2800" dirty="0"/>
              <a:t> </a:t>
            </a:r>
            <a:r>
              <a:rPr lang="en-US" sz="1800" b="0" i="0" u="none" strike="noStrike" dirty="0">
                <a:solidFill>
                  <a:srgbClr val="000000"/>
                </a:solidFill>
                <a:effectLst/>
                <a:latin typeface="Calibri" panose="020F0502020204030204" pitchFamily="34" charset="0"/>
              </a:rPr>
              <a:t>Other</a:t>
            </a:r>
            <a:r>
              <a:rPr lang="en-US" sz="2800" dirty="0"/>
              <a:t> </a:t>
            </a:r>
            <a:r>
              <a:rPr lang="en-US" sz="1800" b="0" i="0" u="none" strike="noStrike" dirty="0">
                <a:solidFill>
                  <a:srgbClr val="000000"/>
                </a:solidFill>
                <a:effectLst/>
                <a:latin typeface="Calibri" panose="020F0502020204030204" pitchFamily="34" charset="0"/>
              </a:rPr>
              <a:t>7%</a:t>
            </a:r>
            <a:r>
              <a:rPr lang="en-US" sz="2800" dirty="0"/>
              <a:t> </a:t>
            </a:r>
            <a:r>
              <a:rPr lang="en-US" sz="1800" b="0" i="0" u="none" strike="noStrike" dirty="0">
                <a:solidFill>
                  <a:srgbClr val="000000"/>
                </a:solidFill>
                <a:effectLst/>
                <a:latin typeface="Calibri" panose="020F0502020204030204" pitchFamily="34" charset="0"/>
              </a:rPr>
              <a:t>ELT</a:t>
            </a:r>
            <a:r>
              <a:rPr lang="en-US" sz="2800" dirty="0"/>
              <a:t> </a:t>
            </a:r>
            <a:r>
              <a:rPr lang="en-US" sz="1800" b="0" i="0" u="none" strike="noStrike" dirty="0">
                <a:solidFill>
                  <a:srgbClr val="000000"/>
                </a:solidFill>
                <a:effectLst/>
                <a:latin typeface="Calibri" panose="020F0502020204030204" pitchFamily="34" charset="0"/>
              </a:rPr>
              <a:t>4%</a:t>
            </a:r>
            <a:r>
              <a:rPr lang="en-US" sz="2800" dirty="0"/>
              <a:t> </a:t>
            </a:r>
            <a:r>
              <a:rPr lang="en-US" sz="1800" b="0" i="0" u="none" strike="noStrike" dirty="0">
                <a:solidFill>
                  <a:srgbClr val="000000"/>
                </a:solidFill>
                <a:effectLst/>
                <a:latin typeface="Calibri" panose="020F0502020204030204" pitchFamily="34" charset="0"/>
              </a:rPr>
              <a:t>IT</a:t>
            </a:r>
            <a:r>
              <a:rPr lang="en-US" sz="2800" dirty="0"/>
              <a:t> </a:t>
            </a:r>
            <a:r>
              <a:rPr lang="en-US" sz="1800" b="0" i="0" u="none" strike="noStrike" dirty="0">
                <a:solidFill>
                  <a:srgbClr val="000000"/>
                </a:solidFill>
                <a:effectLst/>
                <a:latin typeface="Calibri" panose="020F0502020204030204" pitchFamily="34" charset="0"/>
              </a:rPr>
              <a:t>4%</a:t>
            </a:r>
            <a:r>
              <a:rPr lang="en-US" sz="2800" dirty="0"/>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5BE47-3A4F-4525-A3A3-C549D69B6CE6}" type="slidenum">
              <a:rPr lang="en-US" smtClean="0"/>
              <a:t>9</a:t>
            </a:fld>
            <a:endParaRPr lang="en-US"/>
          </a:p>
        </p:txBody>
      </p:sp>
    </p:spTree>
    <p:extLst>
      <p:ext uri="{BB962C8B-B14F-4D97-AF65-F5344CB8AC3E}">
        <p14:creationId xmlns:p14="http://schemas.microsoft.com/office/powerpoint/2010/main" val="3266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Governance is a habit. To get the organization back to respecting its own governance (as core to its culture) is imperative for a healthy organization. First step: making “governance” a known part of the organizational lexicon – if we don’t know what it is, we can’t talk about it, fix it, or ensure it is working and being followed.</a:t>
            </a:r>
          </a:p>
          <a:p>
            <a:endParaRPr lang="en-US" dirty="0"/>
          </a:p>
          <a:p>
            <a:r>
              <a:rPr lang="en-US" dirty="0"/>
              <a:t>Is there a simpler word for GOVERNANCE? We could use structure or process – but there are many structures and processes within an org – so, we could use “decision-making structure and process,” but now we might as well us “governance” since it is one word that means just that!</a:t>
            </a:r>
          </a:p>
        </p:txBody>
      </p:sp>
      <p:sp>
        <p:nvSpPr>
          <p:cNvPr id="4" name="Slide Number Placeholder 3"/>
          <p:cNvSpPr>
            <a:spLocks noGrp="1"/>
          </p:cNvSpPr>
          <p:nvPr>
            <p:ph type="sldNum" sz="quarter" idx="5"/>
          </p:nvPr>
        </p:nvSpPr>
        <p:spPr/>
        <p:txBody>
          <a:bodyPr/>
          <a:lstStyle/>
          <a:p>
            <a:fld id="{8F37B4A4-9517-4E12-9FC1-540D8A205811}" type="slidenum">
              <a:rPr lang="en-US" smtClean="0"/>
              <a:t>10</a:t>
            </a:fld>
            <a:endParaRPr lang="en-US"/>
          </a:p>
        </p:txBody>
      </p:sp>
    </p:spTree>
    <p:extLst>
      <p:ext uri="{BB962C8B-B14F-4D97-AF65-F5344CB8AC3E}">
        <p14:creationId xmlns:p14="http://schemas.microsoft.com/office/powerpoint/2010/main" val="105122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Before leaders can do the above, understanding core concepts &amp; terminology is key</a:t>
            </a:r>
          </a:p>
          <a:p>
            <a:endParaRPr lang="en-US" dirty="0"/>
          </a:p>
        </p:txBody>
      </p:sp>
      <p:sp>
        <p:nvSpPr>
          <p:cNvPr id="4" name="Slide Number Placeholder 3"/>
          <p:cNvSpPr>
            <a:spLocks noGrp="1"/>
          </p:cNvSpPr>
          <p:nvPr>
            <p:ph type="sldNum" sz="quarter" idx="5"/>
          </p:nvPr>
        </p:nvSpPr>
        <p:spPr/>
        <p:txBody>
          <a:bodyPr/>
          <a:lstStyle/>
          <a:p>
            <a:fld id="{13325DD6-1677-449C-986A-6EF83BAB429D}" type="slidenum">
              <a:rPr lang="en-US" smtClean="0"/>
              <a:t>11</a:t>
            </a:fld>
            <a:endParaRPr lang="en-US"/>
          </a:p>
        </p:txBody>
      </p:sp>
    </p:spTree>
    <p:extLst>
      <p:ext uri="{BB962C8B-B14F-4D97-AF65-F5344CB8AC3E}">
        <p14:creationId xmlns:p14="http://schemas.microsoft.com/office/powerpoint/2010/main" val="349567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7B4A4-9517-4E12-9FC1-540D8A205811}" type="slidenum">
              <a:rPr lang="en-US" smtClean="0"/>
              <a:t>12</a:t>
            </a:fld>
            <a:endParaRPr lang="en-US"/>
          </a:p>
        </p:txBody>
      </p:sp>
    </p:spTree>
    <p:extLst>
      <p:ext uri="{BB962C8B-B14F-4D97-AF65-F5344CB8AC3E}">
        <p14:creationId xmlns:p14="http://schemas.microsoft.com/office/powerpoint/2010/main" val="52145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pitfalls in addressing governance:</a:t>
            </a:r>
          </a:p>
          <a:p>
            <a:r>
              <a:rPr lang="en-US" dirty="0"/>
              <a:t>Standing up new entities in a rush without a thorough understanding/agreement of </a:t>
            </a:r>
            <a:r>
              <a:rPr lang="en-US" baseline="0" dirty="0"/>
              <a:t>what is being governed</a:t>
            </a:r>
          </a:p>
          <a:p>
            <a:r>
              <a:rPr lang="en-US" baseline="0" dirty="0"/>
              <a:t>To restructure the organization, lines of authority, </a:t>
            </a:r>
            <a:r>
              <a:rPr lang="en-US" baseline="0" dirty="0" err="1"/>
              <a:t>etc</a:t>
            </a:r>
            <a:r>
              <a:rPr lang="en-US" baseline="0" dirty="0"/>
              <a:t> without the basis for it – a shared view of what is to be governed (decision space)</a:t>
            </a:r>
          </a:p>
          <a:p>
            <a:r>
              <a:rPr lang="en-US" baseline="0" dirty="0"/>
              <a:t>What does leadership need to build effective governance? First, to know that governance is built for a specific situation – one approach that works well here may not work as well there.</a:t>
            </a:r>
          </a:p>
          <a:p>
            <a:endParaRPr lang="en-US" dirty="0"/>
          </a:p>
        </p:txBody>
      </p:sp>
      <p:sp>
        <p:nvSpPr>
          <p:cNvPr id="4" name="Slide Number Placeholder 3"/>
          <p:cNvSpPr>
            <a:spLocks noGrp="1"/>
          </p:cNvSpPr>
          <p:nvPr>
            <p:ph type="sldNum" sz="quarter" idx="5"/>
          </p:nvPr>
        </p:nvSpPr>
        <p:spPr/>
        <p:txBody>
          <a:bodyPr/>
          <a:lstStyle/>
          <a:p>
            <a:fld id="{8F37B4A4-9517-4E12-9FC1-540D8A205811}" type="slidenum">
              <a:rPr lang="en-US" smtClean="0"/>
              <a:t>13</a:t>
            </a:fld>
            <a:endParaRPr lang="en-US"/>
          </a:p>
        </p:txBody>
      </p:sp>
    </p:spTree>
    <p:extLst>
      <p:ext uri="{BB962C8B-B14F-4D97-AF65-F5344CB8AC3E}">
        <p14:creationId xmlns:p14="http://schemas.microsoft.com/office/powerpoint/2010/main" val="3677367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decisions means governance will be more about that than the people</a:t>
            </a:r>
          </a:p>
          <a:p>
            <a:r>
              <a:rPr lang="en-US" dirty="0"/>
              <a:t>If we start the individual, then we ask What does s/he get to decide?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325DD6-1677-449C-986A-6EF83BAB429D}" type="slidenum">
              <a:rPr lang="en-US" smtClean="0"/>
              <a:t>14</a:t>
            </a:fld>
            <a:endParaRPr lang="en-US"/>
          </a:p>
        </p:txBody>
      </p:sp>
    </p:spTree>
    <p:extLst>
      <p:ext uri="{BB962C8B-B14F-4D97-AF65-F5344CB8AC3E}">
        <p14:creationId xmlns:p14="http://schemas.microsoft.com/office/powerpoint/2010/main" val="39755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r>
              <a:rPr lang="en-US"/>
              <a:t>April - June 2022</a:t>
            </a:r>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r>
              <a:rPr lang="en-US"/>
              <a:t>Rebecca Reynolds Consulting - copyright 2022</a:t>
            </a:r>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1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8758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7948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r>
              <a:rPr lang="en-US"/>
              <a:t>April - June 2022</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3406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lvl1pPr>
              <a:defRPr/>
            </a:lvl1pPr>
          </a:lstStyle>
          <a:p>
            <a:r>
              <a:rPr lang="en-US"/>
              <a:t>April - June 2022</a:t>
            </a:r>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9961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r>
              <a:rPr lang="en-US"/>
              <a:t>April - June 2022</a:t>
            </a:r>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r>
              <a:rPr lang="en-US"/>
              <a:t>Rebecca Reynolds Consulting - copyright 2022</a:t>
            </a:r>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97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r>
              <a:rPr lang="en-US"/>
              <a:t>April - June 2022</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Rebecca Reynolds Consulting - copyright 2022</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5083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a:t>April - June 2022</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370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a:t>April - June 2022</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a:t>Rebecca Reynolds Consulting - copyright 2022</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81394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a:t>April - June 2022</a:t>
            </a:r>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a:t>Rebecca Reynolds Consulting - copyright 2022</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4367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a:t>April - June 2022</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Rebecca Reynolds Consulting - copyright 2022</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011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April - June 2022</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Rebecca Reynolds Consulting - copyright 2022</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5431984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robbiepruitt.blogspot.com/2010/07/discipleship-sessions-megaphones-and-t.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rebeccareynoldsconsulting.com/usfsr3.htm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aterfall with a bridge in the background&#10;&#10;Description automatically generated with low confidence">
            <a:extLst>
              <a:ext uri="{FF2B5EF4-FFF2-40B4-BE49-F238E27FC236}">
                <a16:creationId xmlns:a16="http://schemas.microsoft.com/office/drawing/2014/main" id="{95C69435-0B2D-4EED-B39A-0F4386F66516}"/>
              </a:ext>
            </a:extLst>
          </p:cNvPr>
          <p:cNvPicPr>
            <a:picLocks noChangeAspect="1"/>
          </p:cNvPicPr>
          <p:nvPr/>
        </p:nvPicPr>
        <p:blipFill rotWithShape="1">
          <a:blip r:embed="rId3"/>
          <a:srcRect r="-1" b="6924"/>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D2214B-2082-4BC5-92C3-BE52E24EF3A6}"/>
              </a:ext>
            </a:extLst>
          </p:cNvPr>
          <p:cNvSpPr>
            <a:spLocks noGrp="1"/>
          </p:cNvSpPr>
          <p:nvPr>
            <p:ph type="ctrTitle"/>
          </p:nvPr>
        </p:nvSpPr>
        <p:spPr>
          <a:xfrm>
            <a:off x="477981" y="1122363"/>
            <a:ext cx="4023360" cy="3204134"/>
          </a:xfrm>
        </p:spPr>
        <p:txBody>
          <a:bodyPr anchor="b">
            <a:normAutofit/>
          </a:bodyPr>
          <a:lstStyle/>
          <a:p>
            <a:r>
              <a:rPr lang="en-US" sz="4800" dirty="0">
                <a:latin typeface="Arial" panose="020B0604020202020204" pitchFamily="34" charset="0"/>
                <a:cs typeface="Arial" panose="020B0604020202020204" pitchFamily="34" charset="0"/>
              </a:rPr>
              <a:t>The RRC Governance Workshop</a:t>
            </a:r>
          </a:p>
        </p:txBody>
      </p:sp>
      <p:sp>
        <p:nvSpPr>
          <p:cNvPr id="3" name="Subtitle 2">
            <a:extLst>
              <a:ext uri="{FF2B5EF4-FFF2-40B4-BE49-F238E27FC236}">
                <a16:creationId xmlns:a16="http://schemas.microsoft.com/office/drawing/2014/main" id="{701261FA-336D-475D-9936-44E9802FC9C8}"/>
              </a:ext>
            </a:extLst>
          </p:cNvPr>
          <p:cNvSpPr>
            <a:spLocks noGrp="1"/>
          </p:cNvSpPr>
          <p:nvPr>
            <p:ph type="subTitle" idx="1"/>
          </p:nvPr>
        </p:nvSpPr>
        <p:spPr>
          <a:xfrm>
            <a:off x="477979" y="4721290"/>
            <a:ext cx="5288339" cy="1359773"/>
          </a:xfrm>
        </p:spPr>
        <p:txBody>
          <a:bodyPr>
            <a:normAutofit fontScale="85000" lnSpcReduction="10000"/>
          </a:bodyPr>
          <a:lstStyle/>
          <a:p>
            <a:r>
              <a:rPr lang="en-US" sz="2000" dirty="0"/>
              <a:t>April – June 2022</a:t>
            </a:r>
          </a:p>
          <a:p>
            <a:r>
              <a:rPr lang="en-US" sz="2000" dirty="0"/>
              <a:t>Presented by Rebecca Reynolds</a:t>
            </a:r>
          </a:p>
          <a:p>
            <a:r>
              <a:rPr lang="en-US" sz="2000" dirty="0"/>
              <a:t>For the Southwestern Region, US Forest Service</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A08FEFE4-DB31-4B86-84D8-83AB2789F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81" y="443441"/>
            <a:ext cx="998621" cy="657093"/>
          </a:xfrm>
          <a:prstGeom prst="rect">
            <a:avLst/>
          </a:prstGeom>
        </p:spPr>
      </p:pic>
    </p:spTree>
    <p:extLst>
      <p:ext uri="{BB962C8B-B14F-4D97-AF65-F5344CB8AC3E}">
        <p14:creationId xmlns:p14="http://schemas.microsoft.com/office/powerpoint/2010/main" val="308995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eel gears">
            <a:extLst>
              <a:ext uri="{FF2B5EF4-FFF2-40B4-BE49-F238E27FC236}">
                <a16:creationId xmlns:a16="http://schemas.microsoft.com/office/drawing/2014/main" id="{685926E1-FE3C-4A2B-BA64-BDC7DD1AC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123"/>
            <a:ext cx="12192000" cy="8126016"/>
          </a:xfrm>
          <a:prstGeom prst="rect">
            <a:avLst/>
          </a:prstGeom>
        </p:spPr>
      </p:pic>
      <p:sp>
        <p:nvSpPr>
          <p:cNvPr id="4" name="Title 3">
            <a:extLst>
              <a:ext uri="{FF2B5EF4-FFF2-40B4-BE49-F238E27FC236}">
                <a16:creationId xmlns:a16="http://schemas.microsoft.com/office/drawing/2014/main" id="{F77F593C-8462-4DBB-BD38-8DC471FF4CF4}"/>
              </a:ext>
            </a:extLst>
          </p:cNvPr>
          <p:cNvSpPr>
            <a:spLocks noGrp="1"/>
          </p:cNvSpPr>
          <p:nvPr>
            <p:ph type="title"/>
          </p:nvPr>
        </p:nvSpPr>
        <p:spPr>
          <a:xfrm>
            <a:off x="3229003" y="4274857"/>
            <a:ext cx="8771584" cy="1362075"/>
          </a:xfrm>
        </p:spPr>
        <p:txBody>
          <a:bodyPr>
            <a:normAutofit fontScale="90000"/>
          </a:bodyPr>
          <a:lstStyle/>
          <a:p>
            <a:r>
              <a:rPr lang="en-US" dirty="0">
                <a:solidFill>
                  <a:schemeClr val="bg1"/>
                </a:solidFill>
              </a:rPr>
              <a:t>REVIEW: </a:t>
            </a:r>
            <a:br>
              <a:rPr lang="en-US" dirty="0">
                <a:solidFill>
                  <a:schemeClr val="bg1"/>
                </a:solidFill>
              </a:rPr>
            </a:br>
            <a:r>
              <a:rPr lang="en-US" dirty="0">
                <a:solidFill>
                  <a:schemeClr val="bg1"/>
                </a:solidFill>
              </a:rPr>
              <a:t>Governance Mechanics</a:t>
            </a:r>
            <a:br>
              <a:rPr lang="en-US" dirty="0">
                <a:solidFill>
                  <a:schemeClr val="bg1"/>
                </a:solidFill>
              </a:rPr>
            </a:br>
            <a:r>
              <a:rPr lang="en-US" dirty="0">
                <a:solidFill>
                  <a:schemeClr val="bg1"/>
                </a:solidFill>
              </a:rPr>
              <a:t>&amp; Terminology</a:t>
            </a:r>
          </a:p>
        </p:txBody>
      </p:sp>
      <p:sp>
        <p:nvSpPr>
          <p:cNvPr id="2" name="Footer Placeholder 1">
            <a:extLst>
              <a:ext uri="{FF2B5EF4-FFF2-40B4-BE49-F238E27FC236}">
                <a16:creationId xmlns:a16="http://schemas.microsoft.com/office/drawing/2014/main" id="{A5D58573-ADA2-4A78-9382-7A7C3D286748}"/>
              </a:ext>
            </a:extLst>
          </p:cNvPr>
          <p:cNvSpPr>
            <a:spLocks noGrp="1"/>
          </p:cNvSpPr>
          <p:nvPr>
            <p:ph type="ftr" sz="quarter" idx="11"/>
          </p:nvPr>
        </p:nvSpPr>
        <p:spPr/>
        <p:txBody>
          <a:bodyPr/>
          <a:lstStyle/>
          <a:p>
            <a:r>
              <a:rPr lang="en-US"/>
              <a:t>Rebecca Reynolds Consulting - copyright 2022</a:t>
            </a:r>
          </a:p>
        </p:txBody>
      </p:sp>
      <p:sp>
        <p:nvSpPr>
          <p:cNvPr id="3" name="Slide Number Placeholder 2">
            <a:extLst>
              <a:ext uri="{FF2B5EF4-FFF2-40B4-BE49-F238E27FC236}">
                <a16:creationId xmlns:a16="http://schemas.microsoft.com/office/drawing/2014/main" id="{3C3B6B70-72E6-424F-ACE9-C7D60BA2142C}"/>
              </a:ext>
            </a:extLst>
          </p:cNvPr>
          <p:cNvSpPr>
            <a:spLocks noGrp="1"/>
          </p:cNvSpPr>
          <p:nvPr>
            <p:ph type="sldNum" sz="quarter" idx="12"/>
          </p:nvPr>
        </p:nvSpPr>
        <p:spPr/>
        <p:txBody>
          <a:bodyPr/>
          <a:lstStyle/>
          <a:p>
            <a:fld id="{BD49AA39-1FB0-4095-8122-4D7971FFB239}" type="slidenum">
              <a:rPr lang="en-US" smtClean="0"/>
              <a:t>10</a:t>
            </a:fld>
            <a:endParaRPr lang="en-US"/>
          </a:p>
        </p:txBody>
      </p:sp>
      <p:sp>
        <p:nvSpPr>
          <p:cNvPr id="5" name="Date Placeholder 4">
            <a:extLst>
              <a:ext uri="{FF2B5EF4-FFF2-40B4-BE49-F238E27FC236}">
                <a16:creationId xmlns:a16="http://schemas.microsoft.com/office/drawing/2014/main" id="{0F0089F8-D2F2-471B-B023-0BCBC17DC87B}"/>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303993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CAC1-D003-4520-84D6-D288238D46FA}"/>
              </a:ext>
            </a:extLst>
          </p:cNvPr>
          <p:cNvSpPr>
            <a:spLocks noGrp="1"/>
          </p:cNvSpPr>
          <p:nvPr>
            <p:ph type="title"/>
          </p:nvPr>
        </p:nvSpPr>
        <p:spPr>
          <a:xfrm>
            <a:off x="5071834" y="843754"/>
            <a:ext cx="6272784" cy="863327"/>
          </a:xfrm>
        </p:spPr>
        <p:txBody>
          <a:bodyPr anchor="b">
            <a:normAutofit fontScale="90000"/>
          </a:bodyPr>
          <a:lstStyle/>
          <a:p>
            <a:r>
              <a:rPr lang="en-US" sz="3200" dirty="0"/>
              <a:t>Underperforming Governance can be fixed!</a:t>
            </a:r>
          </a:p>
        </p:txBody>
      </p:sp>
      <p:pic>
        <p:nvPicPr>
          <p:cNvPr id="5" name="Picture 4" descr="Work tools and supplies">
            <a:extLst>
              <a:ext uri="{FF2B5EF4-FFF2-40B4-BE49-F238E27FC236}">
                <a16:creationId xmlns:a16="http://schemas.microsoft.com/office/drawing/2014/main" id="{A4D54464-6E3D-4079-B82A-107FCDE64F07}"/>
              </a:ext>
            </a:extLst>
          </p:cNvPr>
          <p:cNvPicPr>
            <a:picLocks noChangeAspect="1"/>
          </p:cNvPicPr>
          <p:nvPr/>
        </p:nvPicPr>
        <p:blipFill rotWithShape="1">
          <a:blip r:embed="rId3">
            <a:extLst>
              <a:ext uri="{28A0092B-C50C-407E-A947-70E740481C1C}">
                <a14:useLocalDpi xmlns:a14="http://schemas.microsoft.com/office/drawing/2010/main" val="0"/>
              </a:ext>
            </a:extLst>
          </a:blip>
          <a:srcRect l="24628" r="31520" b="-1"/>
          <a:stretch/>
        </p:blipFill>
        <p:spPr>
          <a:xfrm flipV="1">
            <a:off x="20" y="10"/>
            <a:ext cx="4505305" cy="6857990"/>
          </a:xfrm>
          <a:prstGeom prst="rect">
            <a:avLst/>
          </a:prstGeom>
        </p:spPr>
      </p:pic>
      <p:sp>
        <p:nvSpPr>
          <p:cNvPr id="3" name="Content Placeholder 2">
            <a:extLst>
              <a:ext uri="{FF2B5EF4-FFF2-40B4-BE49-F238E27FC236}">
                <a16:creationId xmlns:a16="http://schemas.microsoft.com/office/drawing/2014/main" id="{EE60100D-48C5-4885-9CA6-B6AE2737ED48}"/>
              </a:ext>
            </a:extLst>
          </p:cNvPr>
          <p:cNvSpPr>
            <a:spLocks noGrp="1"/>
          </p:cNvSpPr>
          <p:nvPr>
            <p:ph idx="1"/>
          </p:nvPr>
        </p:nvSpPr>
        <p:spPr>
          <a:xfrm>
            <a:off x="5071834" y="2109956"/>
            <a:ext cx="6272784" cy="3904289"/>
          </a:xfrm>
        </p:spPr>
        <p:txBody>
          <a:bodyPr>
            <a:noAutofit/>
          </a:bodyPr>
          <a:lstStyle/>
          <a:p>
            <a:pPr marL="0" indent="0">
              <a:lnSpc>
                <a:spcPct val="100000"/>
              </a:lnSpc>
              <a:buNone/>
            </a:pPr>
            <a:endParaRPr lang="en-US" sz="2000" dirty="0"/>
          </a:p>
          <a:p>
            <a:pPr>
              <a:lnSpc>
                <a:spcPct val="100000"/>
              </a:lnSpc>
            </a:pPr>
            <a:r>
              <a:rPr lang="en-US" sz="2200" b="1" dirty="0"/>
              <a:t>Assess</a:t>
            </a:r>
            <a:r>
              <a:rPr lang="en-US" sz="2200" dirty="0"/>
              <a:t> existing governance</a:t>
            </a:r>
          </a:p>
          <a:p>
            <a:pPr>
              <a:lnSpc>
                <a:spcPct val="100000"/>
              </a:lnSpc>
            </a:pPr>
            <a:r>
              <a:rPr lang="en-US" sz="2200" b="1" dirty="0"/>
              <a:t>Revise</a:t>
            </a:r>
            <a:r>
              <a:rPr lang="en-US" sz="2200" dirty="0"/>
              <a:t> existing or create new governance</a:t>
            </a:r>
          </a:p>
          <a:p>
            <a:pPr>
              <a:lnSpc>
                <a:spcPct val="100000"/>
              </a:lnSpc>
            </a:pPr>
            <a:r>
              <a:rPr lang="en-US" sz="2200" b="1" dirty="0"/>
              <a:t>Document </a:t>
            </a:r>
            <a:r>
              <a:rPr lang="en-US" sz="2200" dirty="0"/>
              <a:t>with care</a:t>
            </a:r>
          </a:p>
          <a:p>
            <a:pPr>
              <a:lnSpc>
                <a:spcPct val="100000"/>
              </a:lnSpc>
            </a:pPr>
            <a:r>
              <a:rPr lang="en-US" sz="2200" b="1" dirty="0"/>
              <a:t>Communicate</a:t>
            </a:r>
            <a:r>
              <a:rPr lang="en-US" sz="2200" dirty="0"/>
              <a:t> the change to those governed</a:t>
            </a:r>
          </a:p>
          <a:p>
            <a:pPr>
              <a:lnSpc>
                <a:spcPct val="100000"/>
              </a:lnSpc>
            </a:pPr>
            <a:r>
              <a:rPr lang="en-US" sz="2200" b="1" dirty="0"/>
              <a:t>Adhere </a:t>
            </a:r>
            <a:r>
              <a:rPr lang="en-US" sz="2200" dirty="0"/>
              <a:t>&amp; hold </a:t>
            </a:r>
            <a:r>
              <a:rPr lang="en-US" sz="2200" b="1" dirty="0"/>
              <a:t>accountable</a:t>
            </a:r>
            <a:r>
              <a:rPr lang="en-US" sz="2200" dirty="0"/>
              <a:t> to new governance</a:t>
            </a:r>
          </a:p>
        </p:txBody>
      </p:sp>
      <p:sp>
        <p:nvSpPr>
          <p:cNvPr id="6" name="Footer Placeholder 5">
            <a:extLst>
              <a:ext uri="{FF2B5EF4-FFF2-40B4-BE49-F238E27FC236}">
                <a16:creationId xmlns:a16="http://schemas.microsoft.com/office/drawing/2014/main" id="{EC811B77-A930-401F-B584-F1DC0FD2D9D6}"/>
              </a:ext>
            </a:extLst>
          </p:cNvPr>
          <p:cNvSpPr>
            <a:spLocks noGrp="1"/>
          </p:cNvSpPr>
          <p:nvPr>
            <p:ph type="ftr" sz="quarter" idx="11"/>
          </p:nvPr>
        </p:nvSpPr>
        <p:spPr>
          <a:xfrm>
            <a:off x="6360376" y="6356350"/>
            <a:ext cx="3713265" cy="365125"/>
          </a:xfrm>
        </p:spPr>
        <p:txBody>
          <a:bodyPr>
            <a:normAutofit/>
          </a:bodyPr>
          <a:lstStyle/>
          <a:p>
            <a:pPr>
              <a:spcAft>
                <a:spcPts val="600"/>
              </a:spcAft>
            </a:pPr>
            <a:r>
              <a:rPr lang="en-US"/>
              <a:t>Rebecca Reynolds Consulting - copyright 2022</a:t>
            </a:r>
          </a:p>
        </p:txBody>
      </p:sp>
      <p:sp>
        <p:nvSpPr>
          <p:cNvPr id="7" name="Slide Number Placeholder 6">
            <a:extLst>
              <a:ext uri="{FF2B5EF4-FFF2-40B4-BE49-F238E27FC236}">
                <a16:creationId xmlns:a16="http://schemas.microsoft.com/office/drawing/2014/main" id="{C3686BE3-6330-4B71-86A2-9D51AD3A9DAD}"/>
              </a:ext>
            </a:extLst>
          </p:cNvPr>
          <p:cNvSpPr>
            <a:spLocks noGrp="1"/>
          </p:cNvSpPr>
          <p:nvPr>
            <p:ph type="sldNum" sz="quarter" idx="12"/>
          </p:nvPr>
        </p:nvSpPr>
        <p:spPr>
          <a:xfrm>
            <a:off x="10073642" y="6356350"/>
            <a:ext cx="1280160" cy="365125"/>
          </a:xfrm>
        </p:spPr>
        <p:txBody>
          <a:bodyPr>
            <a:normAutofit/>
          </a:bodyPr>
          <a:lstStyle/>
          <a:p>
            <a:pPr>
              <a:spcAft>
                <a:spcPts val="600"/>
              </a:spcAft>
            </a:pPr>
            <a:fld id="{3AB17EF1-CDE6-4FED-B5DC-41CBA245C5C5}" type="slidenum">
              <a:rPr lang="en-US" smtClean="0"/>
              <a:pPr>
                <a:spcAft>
                  <a:spcPts val="600"/>
                </a:spcAft>
              </a:pPr>
              <a:t>11</a:t>
            </a:fld>
            <a:endParaRPr lang="en-US"/>
          </a:p>
        </p:txBody>
      </p:sp>
      <p:sp>
        <p:nvSpPr>
          <p:cNvPr id="4" name="Date Placeholder 3">
            <a:extLst>
              <a:ext uri="{FF2B5EF4-FFF2-40B4-BE49-F238E27FC236}">
                <a16:creationId xmlns:a16="http://schemas.microsoft.com/office/drawing/2014/main" id="{C06D3839-318E-476B-98AB-006C32DE3041}"/>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107359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CF88-7808-454A-8AA9-237D1B8BDF7F}"/>
              </a:ext>
            </a:extLst>
          </p:cNvPr>
          <p:cNvSpPr>
            <a:spLocks noGrp="1"/>
          </p:cNvSpPr>
          <p:nvPr>
            <p:ph type="title"/>
          </p:nvPr>
        </p:nvSpPr>
        <p:spPr>
          <a:xfrm>
            <a:off x="800074" y="548640"/>
            <a:ext cx="10168128" cy="1179576"/>
          </a:xfrm>
        </p:spPr>
        <p:txBody>
          <a:bodyPr>
            <a:normAutofit/>
          </a:bodyPr>
          <a:lstStyle/>
          <a:p>
            <a:r>
              <a:rPr lang="en-US" dirty="0"/>
              <a:t>Governance is not one thing</a:t>
            </a:r>
          </a:p>
        </p:txBody>
      </p:sp>
      <p:sp>
        <p:nvSpPr>
          <p:cNvPr id="3" name="Content Placeholder 2">
            <a:extLst>
              <a:ext uri="{FF2B5EF4-FFF2-40B4-BE49-F238E27FC236}">
                <a16:creationId xmlns:a16="http://schemas.microsoft.com/office/drawing/2014/main" id="{CE79917A-56E8-485F-98FC-346382E33C93}"/>
              </a:ext>
            </a:extLst>
          </p:cNvPr>
          <p:cNvSpPr>
            <a:spLocks noGrp="1"/>
          </p:cNvSpPr>
          <p:nvPr>
            <p:ph idx="1"/>
          </p:nvPr>
        </p:nvSpPr>
        <p:spPr>
          <a:xfrm>
            <a:off x="611475" y="2195194"/>
            <a:ext cx="10959202" cy="3999455"/>
          </a:xfrm>
        </p:spPr>
        <p:txBody>
          <a:bodyPr>
            <a:normAutofit fontScale="55000" lnSpcReduction="20000"/>
          </a:bodyPr>
          <a:lstStyle/>
          <a:p>
            <a:pPr marL="514350" indent="-514350">
              <a:buFont typeface="+mj-lt"/>
              <a:buAutoNum type="arabicPeriod"/>
            </a:pPr>
            <a:r>
              <a:rPr lang="en-US" sz="3300" dirty="0"/>
              <a:t>Overall Governance </a:t>
            </a:r>
            <a:r>
              <a:rPr lang="en-US" sz="3300" b="1" dirty="0"/>
              <a:t>Type</a:t>
            </a:r>
          </a:p>
          <a:p>
            <a:pPr marL="514350" indent="-514350">
              <a:buFont typeface="+mj-lt"/>
              <a:buAutoNum type="arabicPeriod"/>
            </a:pPr>
            <a:r>
              <a:rPr lang="en-US" sz="3300" b="1" dirty="0"/>
              <a:t>Decision Space</a:t>
            </a:r>
            <a:r>
              <a:rPr lang="en-US" sz="3300" dirty="0"/>
              <a:t>: grouping of decisions</a:t>
            </a:r>
          </a:p>
          <a:p>
            <a:pPr marL="514350" indent="-514350">
              <a:buFont typeface="+mj-lt"/>
              <a:buAutoNum type="arabicPeriod"/>
            </a:pPr>
            <a:r>
              <a:rPr lang="en-US" sz="3300" dirty="0"/>
              <a:t>Governance </a:t>
            </a:r>
            <a:r>
              <a:rPr lang="en-US" sz="3300" b="1" dirty="0"/>
              <a:t>Purpose, Authority &amp; Roles </a:t>
            </a:r>
            <a:r>
              <a:rPr lang="en-US" sz="3300" dirty="0"/>
              <a:t>for each Decision Space</a:t>
            </a:r>
          </a:p>
          <a:p>
            <a:pPr marL="514350" indent="-514350">
              <a:buFont typeface="+mj-lt"/>
              <a:buAutoNum type="arabicPeriod"/>
            </a:pPr>
            <a:r>
              <a:rPr lang="en-US" sz="3300" b="1" dirty="0"/>
              <a:t>Governing Entities </a:t>
            </a:r>
            <a:r>
              <a:rPr lang="en-US" sz="3300" dirty="0"/>
              <a:t>that fulfill the Roles in a Decision Space</a:t>
            </a:r>
          </a:p>
          <a:p>
            <a:pPr marL="514350" indent="-514350">
              <a:buFont typeface="+mj-lt"/>
              <a:buAutoNum type="arabicPeriod"/>
            </a:pPr>
            <a:r>
              <a:rPr lang="en-US" sz="3300" dirty="0"/>
              <a:t>Governance </a:t>
            </a:r>
            <a:r>
              <a:rPr lang="en-US" sz="3300" b="1" dirty="0"/>
              <a:t>Documentation (Rules, Policy, Plans, Charters, SOP, etc.)</a:t>
            </a:r>
          </a:p>
          <a:p>
            <a:pPr marL="514350" indent="-514350">
              <a:buFont typeface="+mj-lt"/>
              <a:buAutoNum type="arabicPeriod"/>
            </a:pPr>
            <a:r>
              <a:rPr lang="en-US" sz="3300" dirty="0"/>
              <a:t>Ongoing Process for Governance </a:t>
            </a:r>
            <a:r>
              <a:rPr lang="en-US" sz="3300" b="1" dirty="0"/>
              <a:t>Assessment &amp; Redesign</a:t>
            </a:r>
          </a:p>
          <a:p>
            <a:pPr marL="514350" indent="-514350">
              <a:buFont typeface="+mj-lt"/>
              <a:buAutoNum type="arabicPeriod"/>
            </a:pPr>
            <a:r>
              <a:rPr lang="en-US" sz="3300" dirty="0"/>
              <a:t>Regularized </a:t>
            </a:r>
            <a:r>
              <a:rPr lang="en-US" sz="3300" b="1" dirty="0"/>
              <a:t>Communication</a:t>
            </a:r>
            <a:r>
              <a:rPr lang="en-US" sz="3300" dirty="0"/>
              <a:t> about Governance changes</a:t>
            </a:r>
          </a:p>
          <a:p>
            <a:pPr marL="514350" indent="-514350">
              <a:buFont typeface="+mj-lt"/>
              <a:buAutoNum type="arabicPeriod"/>
            </a:pPr>
            <a:r>
              <a:rPr lang="en-US" sz="3300" b="1" dirty="0"/>
              <a:t>Accountability Protocol </a:t>
            </a:r>
            <a:r>
              <a:rPr lang="en-US" sz="3300" dirty="0"/>
              <a:t>to ensure adherence</a:t>
            </a:r>
            <a:r>
              <a:rPr lang="en-US" sz="3300" b="1" dirty="0"/>
              <a:t> </a:t>
            </a:r>
            <a:r>
              <a:rPr lang="en-US" sz="3300" dirty="0"/>
              <a:t>to established Governance</a:t>
            </a:r>
          </a:p>
          <a:p>
            <a:pPr lvl="1"/>
            <a:endParaRPr lang="en-US" dirty="0"/>
          </a:p>
          <a:p>
            <a:pPr lvl="1"/>
            <a:endParaRPr lang="en-US" dirty="0"/>
          </a:p>
          <a:p>
            <a:pPr marL="0" indent="0">
              <a:buNone/>
            </a:pPr>
            <a:r>
              <a:rPr lang="en-US" sz="3600" i="1" dirty="0"/>
              <a:t>A good governance strategy requires a systematic approach…and is not benefitted by hurry!</a:t>
            </a:r>
          </a:p>
          <a:p>
            <a:endParaRPr lang="en-US" dirty="0"/>
          </a:p>
          <a:p>
            <a:pPr lvl="1"/>
            <a:endParaRPr lang="en-US" dirty="0"/>
          </a:p>
          <a:p>
            <a:pPr lvl="1"/>
            <a:endParaRPr lang="en-US" dirty="0"/>
          </a:p>
          <a:p>
            <a:endParaRPr lang="en-US" dirty="0"/>
          </a:p>
        </p:txBody>
      </p:sp>
      <p:pic>
        <p:nvPicPr>
          <p:cNvPr id="5" name="Picture 4" descr="Steel gears">
            <a:extLst>
              <a:ext uri="{FF2B5EF4-FFF2-40B4-BE49-F238E27FC236}">
                <a16:creationId xmlns:a16="http://schemas.microsoft.com/office/drawing/2014/main" id="{2A6844C8-3F11-4364-A3A7-708679749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979" y="460150"/>
            <a:ext cx="4320364" cy="2879540"/>
          </a:xfrm>
          <a:prstGeom prst="rect">
            <a:avLst/>
          </a:prstGeom>
          <a:effectLst>
            <a:softEdge rad="342900"/>
          </a:effectLst>
        </p:spPr>
      </p:pic>
      <p:sp>
        <p:nvSpPr>
          <p:cNvPr id="6" name="Footer Placeholder 5">
            <a:extLst>
              <a:ext uri="{FF2B5EF4-FFF2-40B4-BE49-F238E27FC236}">
                <a16:creationId xmlns:a16="http://schemas.microsoft.com/office/drawing/2014/main" id="{C98DCDD1-363E-481E-9A66-CA721C16089D}"/>
              </a:ext>
            </a:extLst>
          </p:cNvPr>
          <p:cNvSpPr>
            <a:spLocks noGrp="1"/>
          </p:cNvSpPr>
          <p:nvPr>
            <p:ph type="ftr" sz="quarter" idx="11"/>
          </p:nvPr>
        </p:nvSpPr>
        <p:spPr/>
        <p:txBody>
          <a:bodyPr/>
          <a:lstStyle/>
          <a:p>
            <a:r>
              <a:rPr lang="en-US"/>
              <a:t>Rebecca Reynolds Consulting - copyright 2022</a:t>
            </a:r>
          </a:p>
        </p:txBody>
      </p:sp>
      <p:sp>
        <p:nvSpPr>
          <p:cNvPr id="7" name="Slide Number Placeholder 6">
            <a:extLst>
              <a:ext uri="{FF2B5EF4-FFF2-40B4-BE49-F238E27FC236}">
                <a16:creationId xmlns:a16="http://schemas.microsoft.com/office/drawing/2014/main" id="{309BC3B9-73A5-47EE-A90E-477E314731D0}"/>
              </a:ext>
            </a:extLst>
          </p:cNvPr>
          <p:cNvSpPr>
            <a:spLocks noGrp="1"/>
          </p:cNvSpPr>
          <p:nvPr>
            <p:ph type="sldNum" sz="quarter" idx="12"/>
          </p:nvPr>
        </p:nvSpPr>
        <p:spPr/>
        <p:txBody>
          <a:bodyPr/>
          <a:lstStyle/>
          <a:p>
            <a:fld id="{3AB17EF1-CDE6-4FED-B5DC-41CBA245C5C5}" type="slidenum">
              <a:rPr lang="en-US" smtClean="0"/>
              <a:t>12</a:t>
            </a:fld>
            <a:endParaRPr lang="en-US"/>
          </a:p>
        </p:txBody>
      </p:sp>
      <p:sp>
        <p:nvSpPr>
          <p:cNvPr id="4" name="Date Placeholder 3">
            <a:extLst>
              <a:ext uri="{FF2B5EF4-FFF2-40B4-BE49-F238E27FC236}">
                <a16:creationId xmlns:a16="http://schemas.microsoft.com/office/drawing/2014/main" id="{A797E33E-75A6-4422-B5A4-ABC2D8DE8522}"/>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15915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95000"/>
                    <a:lumOff val="5000"/>
                  </a:schemeClr>
                </a:solidFill>
              </a:rPr>
              <a:t>Ad Hoc Governance</a:t>
            </a:r>
          </a:p>
        </p:txBody>
      </p:sp>
      <p:sp>
        <p:nvSpPr>
          <p:cNvPr id="7" name="Content Placeholder 6">
            <a:extLst>
              <a:ext uri="{FF2B5EF4-FFF2-40B4-BE49-F238E27FC236}">
                <a16:creationId xmlns:a16="http://schemas.microsoft.com/office/drawing/2014/main" id="{5B0103D5-9CD0-467A-BE86-D9E566E28F61}"/>
              </a:ext>
            </a:extLst>
          </p:cNvPr>
          <p:cNvSpPr>
            <a:spLocks noGrp="1"/>
          </p:cNvSpPr>
          <p:nvPr>
            <p:ph idx="1"/>
          </p:nvPr>
        </p:nvSpPr>
        <p:spPr>
          <a:xfrm>
            <a:off x="838200" y="1583003"/>
            <a:ext cx="10515600" cy="4593960"/>
          </a:xfrm>
        </p:spPr>
        <p:txBody>
          <a:bodyPr/>
          <a:lstStyle/>
          <a:p>
            <a:r>
              <a:rPr lang="en-US" dirty="0"/>
              <a:t>The proliferation of ad hoc governance in an organization creates </a:t>
            </a:r>
            <a:r>
              <a:rPr lang="en-US" i="1" dirty="0"/>
              <a:t>confusion</a:t>
            </a:r>
            <a:r>
              <a:rPr lang="en-US" dirty="0"/>
              <a:t> &amp; </a:t>
            </a:r>
            <a:r>
              <a:rPr lang="en-US" i="1" dirty="0"/>
              <a:t>inefficiency</a:t>
            </a:r>
          </a:p>
          <a:p>
            <a:endParaRPr lang="en-US" dirty="0"/>
          </a:p>
        </p:txBody>
      </p:sp>
      <p:sp>
        <p:nvSpPr>
          <p:cNvPr id="27" name="Footer Placeholder 26"/>
          <p:cNvSpPr>
            <a:spLocks noGrp="1"/>
          </p:cNvSpPr>
          <p:nvPr>
            <p:ph type="ftr" sz="quarter" idx="11"/>
          </p:nvPr>
        </p:nvSpPr>
        <p:spPr/>
        <p:txBody>
          <a:bodyPr/>
          <a:lstStyle/>
          <a:p>
            <a:r>
              <a:rPr lang="en-US"/>
              <a:t>Rebecca Reynolds Consulting - copyright 2022</a:t>
            </a:r>
            <a:endParaRPr lang="en-US" dirty="0"/>
          </a:p>
        </p:txBody>
      </p:sp>
      <p:sp>
        <p:nvSpPr>
          <p:cNvPr id="5" name="Slide Number Placeholder 4"/>
          <p:cNvSpPr>
            <a:spLocks noGrp="1"/>
          </p:cNvSpPr>
          <p:nvPr>
            <p:ph type="sldNum" sz="quarter" idx="12"/>
          </p:nvPr>
        </p:nvSpPr>
        <p:spPr/>
        <p:txBody>
          <a:bodyPr/>
          <a:lstStyle/>
          <a:p>
            <a:fld id="{74C86FBD-8047-42C9-90C6-100E994A7F46}" type="slidenum">
              <a:rPr lang="en-US" smtClean="0"/>
              <a:pPr/>
              <a:t>13</a:t>
            </a:fld>
            <a:endParaRPr lang="en-US"/>
          </a:p>
        </p:txBody>
      </p:sp>
      <p:grpSp>
        <p:nvGrpSpPr>
          <p:cNvPr id="4" name="Group 60"/>
          <p:cNvGrpSpPr>
            <a:grpSpLocks noGrp="1"/>
          </p:cNvGrpSpPr>
          <p:nvPr/>
        </p:nvGrpSpPr>
        <p:grpSpPr>
          <a:xfrm>
            <a:off x="3738889" y="2042014"/>
            <a:ext cx="4267200" cy="3810000"/>
            <a:chOff x="2819400" y="2133600"/>
            <a:chExt cx="3810001" cy="3657599"/>
          </a:xfrm>
        </p:grpSpPr>
        <p:sp>
          <p:nvSpPr>
            <p:cNvPr id="8" name="Isosceles Triangle 7"/>
            <p:cNvSpPr/>
            <p:nvPr/>
          </p:nvSpPr>
          <p:spPr>
            <a:xfrm>
              <a:off x="4343400" y="4267200"/>
              <a:ext cx="457200" cy="450242"/>
            </a:xfrm>
            <a:prstGeom prst="triangle">
              <a:avLst/>
            </a:prstGeom>
            <a:solidFill>
              <a:srgbClr val="CCCC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7"/>
            <p:cNvGrpSpPr/>
            <p:nvPr/>
          </p:nvGrpSpPr>
          <p:grpSpPr>
            <a:xfrm>
              <a:off x="2819400" y="2133600"/>
              <a:ext cx="3810001" cy="3657599"/>
              <a:chOff x="2819400" y="2133600"/>
              <a:chExt cx="3810001" cy="3657599"/>
            </a:xfrm>
          </p:grpSpPr>
          <p:sp>
            <p:nvSpPr>
              <p:cNvPr id="10" name="Isosceles Triangle 9"/>
              <p:cNvSpPr/>
              <p:nvPr/>
            </p:nvSpPr>
            <p:spPr>
              <a:xfrm>
                <a:off x="2819400" y="5029200"/>
                <a:ext cx="914400" cy="671884"/>
              </a:xfrm>
              <a:prstGeom prst="triangle">
                <a:avLst/>
              </a:prstGeom>
              <a:solidFill>
                <a:srgbClr val="CCCC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p:nvSpPr>
            <p:spPr>
              <a:xfrm rot="10800000" flipV="1">
                <a:off x="3429000" y="5105400"/>
                <a:ext cx="457200" cy="381000"/>
              </a:xfrm>
              <a:prstGeom prst="triangle">
                <a:avLst/>
              </a:prstGeom>
              <a:solidFill>
                <a:srgbClr val="FFFF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4267200" y="4869842"/>
                <a:ext cx="762000" cy="678842"/>
              </a:xfrm>
              <a:prstGeom prst="triangle">
                <a:avLst>
                  <a:gd name="adj" fmla="val 52449"/>
                </a:avLst>
              </a:prstGeom>
              <a:solidFill>
                <a:srgbClr val="FFFF99"/>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a:off x="5257800" y="4343400"/>
                <a:ext cx="990600" cy="1136042"/>
              </a:xfrm>
              <a:prstGeom prst="triangle">
                <a:avLst/>
              </a:prstGeom>
              <a:solidFill>
                <a:srgbClr val="CCCC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a:off x="3809999" y="3733800"/>
                <a:ext cx="533401" cy="748084"/>
              </a:xfrm>
              <a:prstGeom prst="triangle">
                <a:avLst/>
              </a:prstGeom>
              <a:solidFill>
                <a:srgbClr val="FFFF99"/>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4953000" y="4419599"/>
                <a:ext cx="762000" cy="678842"/>
              </a:xfrm>
              <a:prstGeom prst="triangle">
                <a:avLst/>
              </a:prstGeom>
              <a:solidFill>
                <a:srgbClr val="FFFF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p:cNvSpPr/>
              <p:nvPr/>
            </p:nvSpPr>
            <p:spPr>
              <a:xfrm>
                <a:off x="5715000" y="5105400"/>
                <a:ext cx="914401" cy="685799"/>
              </a:xfrm>
              <a:prstGeom prst="triangle">
                <a:avLst/>
              </a:prstGeom>
              <a:solidFill>
                <a:srgbClr val="FFCC66"/>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p:nvSpPr>
            <p:spPr>
              <a:xfrm>
                <a:off x="5105400" y="3498242"/>
                <a:ext cx="914400" cy="692758"/>
              </a:xfrm>
              <a:prstGeom prst="triangle">
                <a:avLst/>
              </a:prstGeom>
              <a:solidFill>
                <a:srgbClr val="FFFF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p:cNvSpPr/>
              <p:nvPr/>
            </p:nvSpPr>
            <p:spPr>
              <a:xfrm>
                <a:off x="4572001" y="3048000"/>
                <a:ext cx="762000" cy="678842"/>
              </a:xfrm>
              <a:prstGeom prst="triangle">
                <a:avLst/>
              </a:prstGeom>
              <a:solidFill>
                <a:srgbClr val="66CC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a:off x="4343400" y="2133600"/>
                <a:ext cx="838200" cy="762000"/>
              </a:xfrm>
              <a:prstGeom prst="triangle">
                <a:avLst/>
              </a:prstGeom>
              <a:solidFill>
                <a:srgbClr val="002060"/>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p:cNvSpPr/>
              <p:nvPr/>
            </p:nvSpPr>
            <p:spPr>
              <a:xfrm>
                <a:off x="6096000" y="5181739"/>
                <a:ext cx="304800" cy="457200"/>
              </a:xfrm>
              <a:prstGeom prst="triangle">
                <a:avLst/>
              </a:prstGeom>
              <a:solidFill>
                <a:srgbClr val="66CCFF"/>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p:cNvSpPr/>
              <p:nvPr/>
            </p:nvSpPr>
            <p:spPr>
              <a:xfrm>
                <a:off x="3810000" y="4648200"/>
                <a:ext cx="228600" cy="602642"/>
              </a:xfrm>
              <a:prstGeom prst="triangle">
                <a:avLst/>
              </a:prstGeom>
              <a:solidFill>
                <a:srgbClr val="002060"/>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p:cNvSpPr/>
              <p:nvPr/>
            </p:nvSpPr>
            <p:spPr>
              <a:xfrm>
                <a:off x="4038600" y="4800600"/>
                <a:ext cx="533400" cy="685800"/>
              </a:xfrm>
              <a:prstGeom prst="triangle">
                <a:avLst/>
              </a:prstGeom>
              <a:solidFill>
                <a:schemeClr val="accent6">
                  <a:lumMod val="40000"/>
                  <a:lumOff val="60000"/>
                </a:schemeClr>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a:off x="4572000" y="3733800"/>
                <a:ext cx="685800" cy="762000"/>
              </a:xfrm>
              <a:prstGeom prst="triangle">
                <a:avLst/>
              </a:prstGeom>
              <a:solidFill>
                <a:schemeClr val="accent6">
                  <a:lumMod val="40000"/>
                  <a:lumOff val="60000"/>
                </a:schemeClr>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a:off x="4191000" y="2812442"/>
                <a:ext cx="762000" cy="678842"/>
              </a:xfrm>
              <a:prstGeom prst="triangle">
                <a:avLst/>
              </a:prstGeom>
              <a:solidFill>
                <a:srgbClr val="FFFF99"/>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a:off x="4114800" y="3200400"/>
                <a:ext cx="457200" cy="381000"/>
              </a:xfrm>
              <a:prstGeom prst="triangle">
                <a:avLst/>
              </a:prstGeom>
              <a:solidFill>
                <a:srgbClr val="FFCC66"/>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oup 32">
            <a:extLst>
              <a:ext uri="{FF2B5EF4-FFF2-40B4-BE49-F238E27FC236}">
                <a16:creationId xmlns:a16="http://schemas.microsoft.com/office/drawing/2014/main" id="{4167CADA-028A-4DCB-B3A7-98799E97F2AC}"/>
              </a:ext>
            </a:extLst>
          </p:cNvPr>
          <p:cNvGrpSpPr/>
          <p:nvPr/>
        </p:nvGrpSpPr>
        <p:grpSpPr>
          <a:xfrm>
            <a:off x="2781817" y="3626380"/>
            <a:ext cx="1981200" cy="1392198"/>
            <a:chOff x="1828800" y="3332202"/>
            <a:chExt cx="1981200" cy="1392198"/>
          </a:xfrm>
        </p:grpSpPr>
        <p:sp>
          <p:nvSpPr>
            <p:cNvPr id="30" name="Oval 29">
              <a:extLst>
                <a:ext uri="{FF2B5EF4-FFF2-40B4-BE49-F238E27FC236}">
                  <a16:creationId xmlns:a16="http://schemas.microsoft.com/office/drawing/2014/main" id="{7D938777-4D1E-41B9-98FD-A2F458C250B6}"/>
                </a:ext>
              </a:extLst>
            </p:cNvPr>
            <p:cNvSpPr/>
            <p:nvPr/>
          </p:nvSpPr>
          <p:spPr>
            <a:xfrm>
              <a:off x="3352800" y="42672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0FF3B349-63FC-4D9F-A070-5B8BA0D71675}"/>
                </a:ext>
              </a:extLst>
            </p:cNvPr>
            <p:cNvCxnSpPr>
              <a:endCxn id="30" idx="1"/>
            </p:cNvCxnSpPr>
            <p:nvPr/>
          </p:nvCxnSpPr>
          <p:spPr>
            <a:xfrm>
              <a:off x="2590800" y="3886200"/>
              <a:ext cx="828955" cy="4479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AF87FE7-17CE-475E-87C4-5A2F5FDC78CA}"/>
                </a:ext>
              </a:extLst>
            </p:cNvPr>
            <p:cNvSpPr txBox="1"/>
            <p:nvPr/>
          </p:nvSpPr>
          <p:spPr>
            <a:xfrm>
              <a:off x="1828800" y="3332202"/>
              <a:ext cx="1066800" cy="553998"/>
            </a:xfrm>
            <a:prstGeom prst="rect">
              <a:avLst/>
            </a:prstGeom>
            <a:noFill/>
          </p:spPr>
          <p:txBody>
            <a:bodyPr wrap="square" rtlCol="0">
              <a:spAutoFit/>
            </a:bodyPr>
            <a:lstStyle/>
            <a:p>
              <a:r>
                <a:rPr lang="en-US" sz="3000" dirty="0">
                  <a:latin typeface="+mj-lt"/>
                </a:rPr>
                <a:t>Gap</a:t>
              </a:r>
            </a:p>
          </p:txBody>
        </p:sp>
      </p:grpSp>
      <p:grpSp>
        <p:nvGrpSpPr>
          <p:cNvPr id="33" name="Group 48">
            <a:extLst>
              <a:ext uri="{FF2B5EF4-FFF2-40B4-BE49-F238E27FC236}">
                <a16:creationId xmlns:a16="http://schemas.microsoft.com/office/drawing/2014/main" id="{00DA96A6-2A0C-4493-899A-7D4B5683E1CF}"/>
              </a:ext>
            </a:extLst>
          </p:cNvPr>
          <p:cNvGrpSpPr/>
          <p:nvPr/>
        </p:nvGrpSpPr>
        <p:grpSpPr>
          <a:xfrm>
            <a:off x="5633738" y="2736795"/>
            <a:ext cx="4419600" cy="838200"/>
            <a:chOff x="4495800" y="2667000"/>
            <a:chExt cx="4419600" cy="838200"/>
          </a:xfrm>
        </p:grpSpPr>
        <p:sp>
          <p:nvSpPr>
            <p:cNvPr id="34" name="Oval 33">
              <a:extLst>
                <a:ext uri="{FF2B5EF4-FFF2-40B4-BE49-F238E27FC236}">
                  <a16:creationId xmlns:a16="http://schemas.microsoft.com/office/drawing/2014/main" id="{EC45A751-6A38-412A-AA27-F444C2AD18E1}"/>
                </a:ext>
              </a:extLst>
            </p:cNvPr>
            <p:cNvSpPr/>
            <p:nvPr/>
          </p:nvSpPr>
          <p:spPr>
            <a:xfrm>
              <a:off x="4495800" y="281940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68D89E9F-E79F-4CF2-BA62-4AD72153837E}"/>
                </a:ext>
              </a:extLst>
            </p:cNvPr>
            <p:cNvCxnSpPr>
              <a:stCxn id="36" idx="1"/>
            </p:cNvCxnSpPr>
            <p:nvPr/>
          </p:nvCxnSpPr>
          <p:spPr>
            <a:xfrm rot="10800000" flipV="1">
              <a:off x="5181600" y="2943998"/>
              <a:ext cx="1600200" cy="332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FEB696E-F3A7-480A-BB86-3C2B6325FE18}"/>
                </a:ext>
              </a:extLst>
            </p:cNvPr>
            <p:cNvSpPr txBox="1"/>
            <p:nvPr/>
          </p:nvSpPr>
          <p:spPr>
            <a:xfrm>
              <a:off x="6781800" y="2667000"/>
              <a:ext cx="2133600" cy="553998"/>
            </a:xfrm>
            <a:prstGeom prst="rect">
              <a:avLst/>
            </a:prstGeom>
            <a:noFill/>
          </p:spPr>
          <p:txBody>
            <a:bodyPr wrap="square" rtlCol="0">
              <a:spAutoFit/>
            </a:bodyPr>
            <a:lstStyle/>
            <a:p>
              <a:r>
                <a:rPr lang="en-US" sz="3000" dirty="0">
                  <a:latin typeface="+mj-lt"/>
                </a:rPr>
                <a:t>Overlap</a:t>
              </a:r>
            </a:p>
          </p:txBody>
        </p:sp>
      </p:grpSp>
      <p:grpSp>
        <p:nvGrpSpPr>
          <p:cNvPr id="37" name="Group 43">
            <a:extLst>
              <a:ext uri="{FF2B5EF4-FFF2-40B4-BE49-F238E27FC236}">
                <a16:creationId xmlns:a16="http://schemas.microsoft.com/office/drawing/2014/main" id="{49CC478E-279A-4EEB-9790-D9707E3982A4}"/>
              </a:ext>
            </a:extLst>
          </p:cNvPr>
          <p:cNvGrpSpPr/>
          <p:nvPr/>
        </p:nvGrpSpPr>
        <p:grpSpPr>
          <a:xfrm>
            <a:off x="7272038" y="3947014"/>
            <a:ext cx="3429000" cy="1905000"/>
            <a:chOff x="4191000" y="1371600"/>
            <a:chExt cx="3987208" cy="1905000"/>
          </a:xfrm>
        </p:grpSpPr>
        <p:sp>
          <p:nvSpPr>
            <p:cNvPr id="38" name="Oval 37">
              <a:extLst>
                <a:ext uri="{FF2B5EF4-FFF2-40B4-BE49-F238E27FC236}">
                  <a16:creationId xmlns:a16="http://schemas.microsoft.com/office/drawing/2014/main" id="{6F6A42B2-9273-412F-9429-A10DE0DBBB29}"/>
                </a:ext>
              </a:extLst>
            </p:cNvPr>
            <p:cNvSpPr/>
            <p:nvPr/>
          </p:nvSpPr>
          <p:spPr>
            <a:xfrm>
              <a:off x="4191000" y="259080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1A0E5E96-B8E1-4D3B-BA56-873DB44EC570}"/>
                </a:ext>
              </a:extLst>
            </p:cNvPr>
            <p:cNvCxnSpPr/>
            <p:nvPr/>
          </p:nvCxnSpPr>
          <p:spPr>
            <a:xfrm rot="10800000" flipV="1">
              <a:off x="4876800" y="1828800"/>
              <a:ext cx="999845" cy="981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BF79E1D-8FB1-40CA-8D6A-EAB9ABCD5221}"/>
                </a:ext>
              </a:extLst>
            </p:cNvPr>
            <p:cNvSpPr txBox="1"/>
            <p:nvPr/>
          </p:nvSpPr>
          <p:spPr>
            <a:xfrm>
              <a:off x="5431465" y="1371600"/>
              <a:ext cx="2746743" cy="553998"/>
            </a:xfrm>
            <a:prstGeom prst="rect">
              <a:avLst/>
            </a:prstGeom>
            <a:noFill/>
          </p:spPr>
          <p:txBody>
            <a:bodyPr wrap="square" rtlCol="0">
              <a:spAutoFit/>
            </a:bodyPr>
            <a:lstStyle/>
            <a:p>
              <a:r>
                <a:rPr lang="en-US" sz="3000" dirty="0">
                  <a:latin typeface="+mj-lt"/>
                </a:rPr>
                <a:t>Duplication</a:t>
              </a:r>
            </a:p>
          </p:txBody>
        </p:sp>
      </p:grpSp>
      <p:sp>
        <p:nvSpPr>
          <p:cNvPr id="3" name="TextBox 2">
            <a:extLst>
              <a:ext uri="{FF2B5EF4-FFF2-40B4-BE49-F238E27FC236}">
                <a16:creationId xmlns:a16="http://schemas.microsoft.com/office/drawing/2014/main" id="{8041C775-0F22-42B4-9B2F-871BF3894275}"/>
              </a:ext>
            </a:extLst>
          </p:cNvPr>
          <p:cNvSpPr txBox="1"/>
          <p:nvPr/>
        </p:nvSpPr>
        <p:spPr>
          <a:xfrm>
            <a:off x="742974" y="3899766"/>
            <a:ext cx="1707045" cy="1477328"/>
          </a:xfrm>
          <a:prstGeom prst="rect">
            <a:avLst/>
          </a:prstGeom>
          <a:noFill/>
        </p:spPr>
        <p:txBody>
          <a:bodyPr wrap="square" rtlCol="0">
            <a:spAutoFit/>
          </a:bodyPr>
          <a:lstStyle/>
          <a:p>
            <a:r>
              <a:rPr lang="en-US" b="1" i="1" dirty="0">
                <a:solidFill>
                  <a:srgbClr val="FF0000"/>
                </a:solidFill>
              </a:rPr>
              <a:t>This can lead to low morale, tension, </a:t>
            </a:r>
          </a:p>
          <a:p>
            <a:r>
              <a:rPr lang="en-US" b="1" i="1" dirty="0">
                <a:solidFill>
                  <a:srgbClr val="FF0000"/>
                </a:solidFill>
              </a:rPr>
              <a:t>and at worst, conflict!</a:t>
            </a:r>
          </a:p>
        </p:txBody>
      </p:sp>
      <p:sp>
        <p:nvSpPr>
          <p:cNvPr id="9" name="Flowchart: Connector 8">
            <a:extLst>
              <a:ext uri="{FF2B5EF4-FFF2-40B4-BE49-F238E27FC236}">
                <a16:creationId xmlns:a16="http://schemas.microsoft.com/office/drawing/2014/main" id="{81A33CA4-F087-47F0-9F4A-D2CA43ABFCB7}"/>
              </a:ext>
            </a:extLst>
          </p:cNvPr>
          <p:cNvSpPr/>
          <p:nvPr/>
        </p:nvSpPr>
        <p:spPr>
          <a:xfrm>
            <a:off x="357716" y="3371946"/>
            <a:ext cx="2400220" cy="240598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ate Placeholder 25">
            <a:extLst>
              <a:ext uri="{FF2B5EF4-FFF2-40B4-BE49-F238E27FC236}">
                <a16:creationId xmlns:a16="http://schemas.microsoft.com/office/drawing/2014/main" id="{4A8C9A77-1125-4751-B53A-3075434B56B7}"/>
              </a:ext>
            </a:extLst>
          </p:cNvPr>
          <p:cNvSpPr>
            <a:spLocks noGrp="1"/>
          </p:cNvSpPr>
          <p:nvPr>
            <p:ph type="dt" sz="half" idx="10"/>
          </p:nvPr>
        </p:nvSpPr>
        <p:spPr/>
        <p:txBody>
          <a:bodyPr/>
          <a:lstStyle/>
          <a:p>
            <a:r>
              <a:rPr lang="en-US"/>
              <a:t>April - June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3BFB-4C14-4640-9B5B-37F04A5D3D36}"/>
              </a:ext>
            </a:extLst>
          </p:cNvPr>
          <p:cNvSpPr>
            <a:spLocks noGrp="1"/>
          </p:cNvSpPr>
          <p:nvPr>
            <p:ph type="title"/>
          </p:nvPr>
        </p:nvSpPr>
        <p:spPr/>
        <p:txBody>
          <a:bodyPr/>
          <a:lstStyle/>
          <a:p>
            <a:r>
              <a:rPr lang="en-US" dirty="0"/>
              <a:t>A Strategic Approach to Governance</a:t>
            </a:r>
          </a:p>
        </p:txBody>
      </p:sp>
      <p:sp>
        <p:nvSpPr>
          <p:cNvPr id="3" name="Content Placeholder 2">
            <a:extLst>
              <a:ext uri="{FF2B5EF4-FFF2-40B4-BE49-F238E27FC236}">
                <a16:creationId xmlns:a16="http://schemas.microsoft.com/office/drawing/2014/main" id="{9A6D536B-577E-4322-BF0E-A7FA6074ACAF}"/>
              </a:ext>
            </a:extLst>
          </p:cNvPr>
          <p:cNvSpPr>
            <a:spLocks noGrp="1"/>
          </p:cNvSpPr>
          <p:nvPr>
            <p:ph idx="1"/>
          </p:nvPr>
        </p:nvSpPr>
        <p:spPr/>
        <p:txBody>
          <a:bodyPr>
            <a:normAutofit lnSpcReduction="10000"/>
          </a:bodyPr>
          <a:lstStyle/>
          <a:p>
            <a:r>
              <a:rPr lang="en-US" dirty="0"/>
              <a:t>Start with the decisions: define the decision space (what is being governed?)</a:t>
            </a:r>
          </a:p>
          <a:p>
            <a:r>
              <a:rPr lang="en-US" dirty="0"/>
              <a:t>Consider the context: what is exerting influence on the decision space</a:t>
            </a:r>
          </a:p>
          <a:p>
            <a:r>
              <a:rPr lang="en-US" dirty="0"/>
              <a:t>Decide on the type of governance best suited to the decision space</a:t>
            </a:r>
          </a:p>
          <a:p>
            <a:r>
              <a:rPr lang="en-US" dirty="0"/>
              <a:t>Then address the particulars of purpose, authority, roles, etc.</a:t>
            </a:r>
          </a:p>
          <a:p>
            <a:endParaRPr lang="en-US" dirty="0"/>
          </a:p>
          <a:p>
            <a:r>
              <a:rPr lang="en-US" i="1" dirty="0"/>
              <a:t>TIP: design governance as simply as possible &amp; push decisions down</a:t>
            </a:r>
          </a:p>
          <a:p>
            <a:endParaRPr lang="en-US" dirty="0"/>
          </a:p>
        </p:txBody>
      </p:sp>
      <p:sp>
        <p:nvSpPr>
          <p:cNvPr id="4" name="Footer Placeholder 3">
            <a:extLst>
              <a:ext uri="{FF2B5EF4-FFF2-40B4-BE49-F238E27FC236}">
                <a16:creationId xmlns:a16="http://schemas.microsoft.com/office/drawing/2014/main" id="{EA2ED363-D083-46FB-8C57-54781346DC96}"/>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06874488-8F69-4FD2-94AF-FD2FDD284F4F}"/>
              </a:ext>
            </a:extLst>
          </p:cNvPr>
          <p:cNvSpPr>
            <a:spLocks noGrp="1"/>
          </p:cNvSpPr>
          <p:nvPr>
            <p:ph type="sldNum" sz="quarter" idx="12"/>
          </p:nvPr>
        </p:nvSpPr>
        <p:spPr/>
        <p:txBody>
          <a:bodyPr/>
          <a:lstStyle/>
          <a:p>
            <a:fld id="{3AB17EF1-CDE6-4FED-B5DC-41CBA245C5C5}" type="slidenum">
              <a:rPr lang="en-US" smtClean="0"/>
              <a:t>14</a:t>
            </a:fld>
            <a:endParaRPr lang="en-US"/>
          </a:p>
        </p:txBody>
      </p:sp>
      <p:sp>
        <p:nvSpPr>
          <p:cNvPr id="6" name="Date Placeholder 5">
            <a:extLst>
              <a:ext uri="{FF2B5EF4-FFF2-40B4-BE49-F238E27FC236}">
                <a16:creationId xmlns:a16="http://schemas.microsoft.com/office/drawing/2014/main" id="{5215F6D4-30AF-43C9-8D87-B08D6A677A64}"/>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9240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7272" y="51433"/>
            <a:ext cx="10177272" cy="1612237"/>
          </a:xfrm>
        </p:spPr>
        <p:txBody>
          <a:bodyPr>
            <a:normAutofit/>
          </a:bodyPr>
          <a:lstStyle/>
          <a:p>
            <a:r>
              <a:rPr lang="en-US" sz="4000" b="1" dirty="0">
                <a:solidFill>
                  <a:schemeClr val="tx1">
                    <a:lumMod val="95000"/>
                    <a:lumOff val="5000"/>
                  </a:schemeClr>
                </a:solidFill>
              </a:rPr>
              <a:t>Defining Decision Space</a:t>
            </a:r>
          </a:p>
        </p:txBody>
      </p:sp>
      <p:sp>
        <p:nvSpPr>
          <p:cNvPr id="22" name="Footer Placeholder 21"/>
          <p:cNvSpPr>
            <a:spLocks noGrp="1"/>
          </p:cNvSpPr>
          <p:nvPr>
            <p:ph type="ftr" sz="quarter" idx="11"/>
          </p:nvPr>
        </p:nvSpPr>
        <p:spPr/>
        <p:txBody>
          <a:bodyPr/>
          <a:lstStyle/>
          <a:p>
            <a:r>
              <a:rPr lang="en-US"/>
              <a:t>Rebecca Reynolds Consulting - copyright 2022</a:t>
            </a:r>
            <a:endParaRPr lang="en-US" dirty="0"/>
          </a:p>
        </p:txBody>
      </p:sp>
      <p:sp>
        <p:nvSpPr>
          <p:cNvPr id="21" name="Slide Number Placeholder 20"/>
          <p:cNvSpPr>
            <a:spLocks noGrp="1"/>
          </p:cNvSpPr>
          <p:nvPr>
            <p:ph type="sldNum" sz="quarter" idx="12"/>
          </p:nvPr>
        </p:nvSpPr>
        <p:spPr/>
        <p:txBody>
          <a:bodyPr/>
          <a:lstStyle/>
          <a:p>
            <a:fld id="{74C86FBD-8047-42C9-90C6-100E994A7F46}" type="slidenum">
              <a:rPr lang="en-US" smtClean="0"/>
              <a:pPr/>
              <a:t>15</a:t>
            </a:fld>
            <a:endParaRPr lang="en-US" dirty="0"/>
          </a:p>
        </p:txBody>
      </p:sp>
      <p:sp>
        <p:nvSpPr>
          <p:cNvPr id="4" name="Isosceles Triangle 3"/>
          <p:cNvSpPr/>
          <p:nvPr/>
        </p:nvSpPr>
        <p:spPr>
          <a:xfrm>
            <a:off x="4707357" y="1476630"/>
            <a:ext cx="2737104" cy="2438400"/>
          </a:xfrm>
          <a:prstGeom prst="triangle">
            <a:avLst/>
          </a:prstGeom>
          <a:solidFill>
            <a:schemeClr val="accent3">
              <a:lumMod val="20000"/>
              <a:lumOff val="80000"/>
            </a:schemeClr>
          </a:solidFill>
          <a:ln w="4762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6"/>
          <p:cNvGrpSpPr/>
          <p:nvPr/>
        </p:nvGrpSpPr>
        <p:grpSpPr>
          <a:xfrm>
            <a:off x="1779705" y="1872585"/>
            <a:ext cx="2567892" cy="2183914"/>
            <a:chOff x="457200" y="1828800"/>
            <a:chExt cx="2438400" cy="2310321"/>
          </a:xfrm>
        </p:grpSpPr>
        <p:sp>
          <p:nvSpPr>
            <p:cNvPr id="15" name="Rounded Rectangular Callout 14"/>
            <p:cNvSpPr/>
            <p:nvPr/>
          </p:nvSpPr>
          <p:spPr>
            <a:xfrm rot="16200000">
              <a:off x="647700" y="1638300"/>
              <a:ext cx="1981200" cy="2362200"/>
            </a:xfrm>
            <a:prstGeom prst="wedgeRoundRectCallout">
              <a:avLst/>
            </a:prstGeom>
            <a:solidFill>
              <a:schemeClr val="accent2">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5480" y="1993079"/>
              <a:ext cx="2310120" cy="2146042"/>
            </a:xfrm>
            <a:prstGeom prst="rect">
              <a:avLst/>
            </a:prstGeom>
            <a:noFill/>
            <a:ln>
              <a:noFill/>
            </a:ln>
          </p:spPr>
          <p:txBody>
            <a:bodyPr wrap="square" rtlCol="0">
              <a:spAutoFit/>
            </a:bodyPr>
            <a:lstStyle/>
            <a:p>
              <a:r>
                <a:rPr lang="en-US" sz="2800" b="1" dirty="0">
                  <a:latin typeface="+mj-lt"/>
                </a:rPr>
                <a:t>What are the</a:t>
              </a:r>
            </a:p>
            <a:p>
              <a:r>
                <a:rPr lang="en-US" sz="2800" b="1" dirty="0">
                  <a:latin typeface="+mj-lt"/>
                </a:rPr>
                <a:t>decisions about?</a:t>
              </a:r>
            </a:p>
          </p:txBody>
        </p:sp>
      </p:grpSp>
      <p:grpSp>
        <p:nvGrpSpPr>
          <p:cNvPr id="3" name="Group 18"/>
          <p:cNvGrpSpPr/>
          <p:nvPr/>
        </p:nvGrpSpPr>
        <p:grpSpPr>
          <a:xfrm>
            <a:off x="7635041" y="2003422"/>
            <a:ext cx="2775015" cy="1778780"/>
            <a:chOff x="6111041" y="2029095"/>
            <a:chExt cx="2775015" cy="2242809"/>
          </a:xfrm>
        </p:grpSpPr>
        <p:sp>
          <p:nvSpPr>
            <p:cNvPr id="14" name="Rounded Rectangular Callout 13"/>
            <p:cNvSpPr/>
            <p:nvPr/>
          </p:nvSpPr>
          <p:spPr>
            <a:xfrm rot="5400000">
              <a:off x="6244391" y="1895745"/>
              <a:ext cx="2209800" cy="2476500"/>
            </a:xfrm>
            <a:prstGeom prst="wedgeRoundRectCallou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295256" y="2059928"/>
              <a:ext cx="2590800" cy="2211976"/>
            </a:xfrm>
            <a:prstGeom prst="rect">
              <a:avLst/>
            </a:prstGeom>
            <a:noFill/>
            <a:ln>
              <a:noFill/>
            </a:ln>
          </p:spPr>
          <p:txBody>
            <a:bodyPr wrap="square" rtlCol="0">
              <a:spAutoFit/>
            </a:bodyPr>
            <a:lstStyle/>
            <a:p>
              <a:r>
                <a:rPr lang="en-US" sz="2800" b="1" dirty="0">
                  <a:latin typeface="+mj-lt"/>
                </a:rPr>
                <a:t>What is the reach of the decisions?</a:t>
              </a:r>
              <a:endParaRPr lang="en-US" sz="2800" dirty="0"/>
            </a:p>
            <a:p>
              <a:endParaRPr lang="en-US" sz="2400" dirty="0"/>
            </a:p>
          </p:txBody>
        </p:sp>
      </p:grpSp>
      <p:grpSp>
        <p:nvGrpSpPr>
          <p:cNvPr id="13" name="Group 17"/>
          <p:cNvGrpSpPr/>
          <p:nvPr/>
        </p:nvGrpSpPr>
        <p:grpSpPr>
          <a:xfrm>
            <a:off x="4618856" y="4492595"/>
            <a:ext cx="3200400" cy="1676399"/>
            <a:chOff x="3276600" y="4781923"/>
            <a:chExt cx="2810107" cy="1470959"/>
          </a:xfrm>
        </p:grpSpPr>
        <p:sp>
          <p:nvSpPr>
            <p:cNvPr id="16" name="Rounded Rectangular Callout 15"/>
            <p:cNvSpPr/>
            <p:nvPr/>
          </p:nvSpPr>
          <p:spPr>
            <a:xfrm rot="10800000">
              <a:off x="3276600" y="4781923"/>
              <a:ext cx="2590800" cy="1470959"/>
            </a:xfrm>
            <a:prstGeom prst="wedgeRoundRectCallout">
              <a:avLst/>
            </a:prstGeom>
            <a:solidFill>
              <a:srgbClr val="FFFFC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419707" y="4903896"/>
              <a:ext cx="2667000" cy="1215266"/>
            </a:xfrm>
            <a:prstGeom prst="rect">
              <a:avLst/>
            </a:prstGeom>
            <a:noFill/>
          </p:spPr>
          <p:txBody>
            <a:bodyPr wrap="square" rtlCol="0">
              <a:spAutoFit/>
            </a:bodyPr>
            <a:lstStyle/>
            <a:p>
              <a:r>
                <a:rPr lang="en-US" sz="2800" b="1" dirty="0">
                  <a:latin typeface="+mj-lt"/>
                </a:rPr>
                <a:t>What is the timeframe of the decisions?</a:t>
              </a:r>
            </a:p>
          </p:txBody>
        </p:sp>
      </p:grpSp>
      <p:grpSp>
        <p:nvGrpSpPr>
          <p:cNvPr id="17" name="Group 12"/>
          <p:cNvGrpSpPr/>
          <p:nvPr/>
        </p:nvGrpSpPr>
        <p:grpSpPr>
          <a:xfrm>
            <a:off x="4774914" y="1918778"/>
            <a:ext cx="2545965" cy="2524109"/>
            <a:chOff x="3191756" y="2423348"/>
            <a:chExt cx="2545965" cy="2524109"/>
          </a:xfrm>
        </p:grpSpPr>
        <p:sp>
          <p:nvSpPr>
            <p:cNvPr id="9" name="TextBox 8"/>
            <p:cNvSpPr txBox="1"/>
            <p:nvPr/>
          </p:nvSpPr>
          <p:spPr>
            <a:xfrm rot="17909949">
              <a:off x="2714029" y="2901075"/>
              <a:ext cx="1540230" cy="584775"/>
            </a:xfrm>
            <a:prstGeom prst="rect">
              <a:avLst/>
            </a:prstGeom>
            <a:noFill/>
          </p:spPr>
          <p:txBody>
            <a:bodyPr wrap="none" rtlCol="0">
              <a:spAutoFit/>
            </a:bodyPr>
            <a:lstStyle/>
            <a:p>
              <a:r>
                <a:rPr lang="en-US" sz="3200" dirty="0">
                  <a:latin typeface="+mj-lt"/>
                </a:rPr>
                <a:t>Content</a:t>
              </a:r>
            </a:p>
          </p:txBody>
        </p:sp>
        <p:sp>
          <p:nvSpPr>
            <p:cNvPr id="10" name="TextBox 9"/>
            <p:cNvSpPr txBox="1"/>
            <p:nvPr/>
          </p:nvSpPr>
          <p:spPr>
            <a:xfrm rot="3532742">
              <a:off x="4858891" y="2833148"/>
              <a:ext cx="1172885" cy="584775"/>
            </a:xfrm>
            <a:prstGeom prst="rect">
              <a:avLst/>
            </a:prstGeom>
            <a:noFill/>
          </p:spPr>
          <p:txBody>
            <a:bodyPr wrap="none" rtlCol="0">
              <a:spAutoFit/>
            </a:bodyPr>
            <a:lstStyle/>
            <a:p>
              <a:r>
                <a:rPr lang="en-US" sz="3200" dirty="0">
                  <a:latin typeface="+mj-lt"/>
                </a:rPr>
                <a:t>Scope</a:t>
              </a:r>
            </a:p>
          </p:txBody>
        </p:sp>
        <p:sp>
          <p:nvSpPr>
            <p:cNvPr id="11" name="TextBox 10"/>
            <p:cNvSpPr txBox="1"/>
            <p:nvPr/>
          </p:nvSpPr>
          <p:spPr>
            <a:xfrm>
              <a:off x="3986843" y="4362682"/>
              <a:ext cx="1011815" cy="584775"/>
            </a:xfrm>
            <a:prstGeom prst="rect">
              <a:avLst/>
            </a:prstGeom>
            <a:noFill/>
          </p:spPr>
          <p:txBody>
            <a:bodyPr wrap="none" rtlCol="0">
              <a:spAutoFit/>
            </a:bodyPr>
            <a:lstStyle/>
            <a:p>
              <a:r>
                <a:rPr lang="en-US" sz="3200" dirty="0"/>
                <a:t>Time</a:t>
              </a:r>
            </a:p>
          </p:txBody>
        </p:sp>
        <p:sp>
          <p:nvSpPr>
            <p:cNvPr id="12" name="TextBox 11"/>
            <p:cNvSpPr txBox="1"/>
            <p:nvPr/>
          </p:nvSpPr>
          <p:spPr>
            <a:xfrm>
              <a:off x="3770852" y="3368332"/>
              <a:ext cx="1394934" cy="646331"/>
            </a:xfrm>
            <a:prstGeom prst="rect">
              <a:avLst/>
            </a:prstGeom>
            <a:noFill/>
          </p:spPr>
          <p:txBody>
            <a:bodyPr wrap="none" rtlCol="0">
              <a:spAutoFit/>
            </a:bodyPr>
            <a:lstStyle/>
            <a:p>
              <a:pPr algn="ctr"/>
              <a:r>
                <a:rPr lang="en-US" b="1" dirty="0">
                  <a:latin typeface="+mj-lt"/>
                </a:rPr>
                <a:t>DECISION </a:t>
              </a:r>
            </a:p>
            <a:p>
              <a:pPr algn="ctr"/>
              <a:r>
                <a:rPr lang="en-US" b="1" dirty="0">
                  <a:latin typeface="+mj-lt"/>
                </a:rPr>
                <a:t>SPACE</a:t>
              </a:r>
            </a:p>
          </p:txBody>
        </p:sp>
      </p:grpSp>
      <p:sp>
        <p:nvSpPr>
          <p:cNvPr id="18" name="Date Placeholder 17">
            <a:extLst>
              <a:ext uri="{FF2B5EF4-FFF2-40B4-BE49-F238E27FC236}">
                <a16:creationId xmlns:a16="http://schemas.microsoft.com/office/drawing/2014/main" id="{903A8C9F-2C17-40E7-ABA1-BC5E06578E65}"/>
              </a:ext>
            </a:extLst>
          </p:cNvPr>
          <p:cNvSpPr>
            <a:spLocks noGrp="1"/>
          </p:cNvSpPr>
          <p:nvPr>
            <p:ph type="dt" sz="half" idx="10"/>
          </p:nvPr>
        </p:nvSpPr>
        <p:spPr/>
        <p:txBody>
          <a:bodyPr/>
          <a:lstStyle/>
          <a:p>
            <a:r>
              <a:rPr lang="en-US"/>
              <a:t>April - June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Decision Space</a:t>
            </a:r>
          </a:p>
        </p:txBody>
      </p:sp>
      <p:sp>
        <p:nvSpPr>
          <p:cNvPr id="6" name="Content Placeholder 5"/>
          <p:cNvSpPr>
            <a:spLocks noGrp="1"/>
          </p:cNvSpPr>
          <p:nvPr>
            <p:ph idx="1"/>
          </p:nvPr>
        </p:nvSpPr>
        <p:spPr>
          <a:xfrm>
            <a:off x="895740" y="2478024"/>
            <a:ext cx="6360640" cy="3694176"/>
          </a:xfrm>
        </p:spPr>
        <p:txBody>
          <a:bodyPr>
            <a:noAutofit/>
          </a:bodyPr>
          <a:lstStyle/>
          <a:p>
            <a:r>
              <a:rPr lang="en-US" dirty="0">
                <a:latin typeface="+mj-lt"/>
              </a:rPr>
              <a:t>Larger, more complex decision space is made manageable by grouping decisions into subsets </a:t>
            </a:r>
          </a:p>
          <a:p>
            <a:pPr lvl="1"/>
            <a:r>
              <a:rPr lang="en-US" dirty="0">
                <a:latin typeface="+mj-lt"/>
              </a:rPr>
              <a:t>Groupings of decisions similar in content, scope, and timeframe</a:t>
            </a:r>
          </a:p>
          <a:p>
            <a:r>
              <a:rPr lang="en-US" dirty="0">
                <a:latin typeface="+mj-lt"/>
              </a:rPr>
              <a:t>Grouping similar sets of decisions together is an effective way to streamline governance </a:t>
            </a:r>
          </a:p>
        </p:txBody>
      </p:sp>
      <p:sp>
        <p:nvSpPr>
          <p:cNvPr id="7" name="Footer Placeholder 3"/>
          <p:cNvSpPr>
            <a:spLocks noGrp="1"/>
          </p:cNvSpPr>
          <p:nvPr>
            <p:ph type="ftr" sz="quarter" idx="11"/>
          </p:nvPr>
        </p:nvSpPr>
        <p:spPr/>
        <p:txBody>
          <a:bodyPr/>
          <a:lstStyle/>
          <a:p>
            <a:r>
              <a:rPr lang="en-US"/>
              <a:t>Rebecca Reynolds Consulting - copyright 2022</a:t>
            </a:r>
            <a:endParaRPr lang="en-US" dirty="0"/>
          </a:p>
        </p:txBody>
      </p:sp>
      <p:sp>
        <p:nvSpPr>
          <p:cNvPr id="5" name="Slide Number Placeholder 4"/>
          <p:cNvSpPr>
            <a:spLocks noGrp="1"/>
          </p:cNvSpPr>
          <p:nvPr>
            <p:ph type="sldNum" sz="quarter" idx="12"/>
          </p:nvPr>
        </p:nvSpPr>
        <p:spPr/>
        <p:txBody>
          <a:bodyPr/>
          <a:lstStyle/>
          <a:p>
            <a:fld id="{74C86FBD-8047-42C9-90C6-100E994A7F46}" type="slidenum">
              <a:rPr lang="en-US" smtClean="0"/>
              <a:pPr/>
              <a:t>16</a:t>
            </a:fld>
            <a:endParaRPr lang="en-US"/>
          </a:p>
        </p:txBody>
      </p:sp>
      <p:sp>
        <p:nvSpPr>
          <p:cNvPr id="3" name="Date Placeholder 2">
            <a:extLst>
              <a:ext uri="{FF2B5EF4-FFF2-40B4-BE49-F238E27FC236}">
                <a16:creationId xmlns:a16="http://schemas.microsoft.com/office/drawing/2014/main" id="{C5230009-E424-413D-920E-CBB9E064A272}"/>
              </a:ext>
            </a:extLst>
          </p:cNvPr>
          <p:cNvSpPr>
            <a:spLocks noGrp="1"/>
          </p:cNvSpPr>
          <p:nvPr>
            <p:ph type="dt" sz="half" idx="10"/>
          </p:nvPr>
        </p:nvSpPr>
        <p:spPr/>
        <p:txBody>
          <a:bodyPr/>
          <a:lstStyle/>
          <a:p>
            <a:r>
              <a:rPr lang="en-US"/>
              <a:t>April - June 2022</a:t>
            </a:r>
          </a:p>
        </p:txBody>
      </p:sp>
      <p:sp>
        <p:nvSpPr>
          <p:cNvPr id="4" name="TextBox 3">
            <a:extLst>
              <a:ext uri="{FF2B5EF4-FFF2-40B4-BE49-F238E27FC236}">
                <a16:creationId xmlns:a16="http://schemas.microsoft.com/office/drawing/2014/main" id="{0CBCDCC1-6A08-48A3-8C14-E7F25C411A44}"/>
              </a:ext>
            </a:extLst>
          </p:cNvPr>
          <p:cNvSpPr txBox="1"/>
          <p:nvPr/>
        </p:nvSpPr>
        <p:spPr>
          <a:xfrm>
            <a:off x="8044474" y="2478024"/>
            <a:ext cx="3422316" cy="3477875"/>
          </a:xfrm>
          <a:prstGeom prst="rect">
            <a:avLst/>
          </a:prstGeom>
          <a:solidFill>
            <a:schemeClr val="accent1">
              <a:alpha val="18000"/>
            </a:schemeClr>
          </a:solidFill>
          <a:ln w="19050">
            <a:solidFill>
              <a:schemeClr val="tx1"/>
            </a:solidFill>
          </a:ln>
        </p:spPr>
        <p:txBody>
          <a:bodyPr wrap="square" rtlCol="0">
            <a:spAutoFit/>
          </a:bodyPr>
          <a:lstStyle/>
          <a:p>
            <a:r>
              <a:rPr lang="en-US" sz="2000" b="1" dirty="0">
                <a:latin typeface="+mj-lt"/>
              </a:rPr>
              <a:t>NOTE: </a:t>
            </a:r>
          </a:p>
          <a:p>
            <a:endParaRPr lang="en-US" sz="2000" dirty="0">
              <a:latin typeface="+mj-lt"/>
            </a:endParaRPr>
          </a:p>
          <a:p>
            <a:r>
              <a:rPr lang="en-US" sz="2000" i="1" dirty="0">
                <a:latin typeface="+mj-lt"/>
              </a:rPr>
              <a:t>More decision subsets make for easier decision-making but more complex governance</a:t>
            </a:r>
          </a:p>
          <a:p>
            <a:endParaRPr lang="en-US" sz="2000" i="1" dirty="0">
              <a:latin typeface="+mj-lt"/>
            </a:endParaRPr>
          </a:p>
          <a:p>
            <a:r>
              <a:rPr lang="en-US" sz="2000" i="1" dirty="0">
                <a:latin typeface="+mj-lt"/>
              </a:rPr>
              <a:t>Fewer decision subsets make for simpler governance but more complex decision-making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 3"/>
          <p:cNvSpPr/>
          <p:nvPr/>
        </p:nvSpPr>
        <p:spPr>
          <a:xfrm rot="17898068">
            <a:off x="2801757" y="3562388"/>
            <a:ext cx="1088776" cy="610236"/>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3" name="Group 37"/>
          <p:cNvGrpSpPr/>
          <p:nvPr/>
        </p:nvGrpSpPr>
        <p:grpSpPr>
          <a:xfrm>
            <a:off x="1138053" y="1575162"/>
            <a:ext cx="6980178" cy="4292237"/>
            <a:chOff x="-389342" y="1524000"/>
            <a:chExt cx="7018742" cy="4343400"/>
          </a:xfrm>
        </p:grpSpPr>
        <p:sp>
          <p:nvSpPr>
            <p:cNvPr id="12" name="Oval 11"/>
            <p:cNvSpPr/>
            <p:nvPr/>
          </p:nvSpPr>
          <p:spPr>
            <a:xfrm>
              <a:off x="2286000" y="1524000"/>
              <a:ext cx="4343400" cy="4343400"/>
            </a:xfrm>
            <a:prstGeom prst="ellipse">
              <a:avLst/>
            </a:prstGeom>
            <a:solidFill>
              <a:schemeClr val="bg1"/>
            </a:solid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89342" y="1819937"/>
              <a:ext cx="1781450" cy="584775"/>
            </a:xfrm>
            <a:prstGeom prst="rect">
              <a:avLst/>
            </a:prstGeom>
            <a:noFill/>
          </p:spPr>
          <p:txBody>
            <a:bodyPr wrap="none" rtlCol="0">
              <a:spAutoFit/>
            </a:bodyPr>
            <a:lstStyle/>
            <a:p>
              <a:r>
                <a:rPr lang="en-US" sz="3200" b="1" dirty="0"/>
                <a:t>CONTEXT</a:t>
              </a:r>
            </a:p>
          </p:txBody>
        </p:sp>
        <p:cxnSp>
          <p:nvCxnSpPr>
            <p:cNvPr id="26" name="Straight Arrow Connector 25"/>
            <p:cNvCxnSpPr>
              <a:stCxn id="23" idx="2"/>
            </p:cNvCxnSpPr>
            <p:nvPr/>
          </p:nvCxnSpPr>
          <p:spPr>
            <a:xfrm rot="16200000" flipH="1">
              <a:off x="500808" y="2405285"/>
              <a:ext cx="1167825" cy="1166675"/>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Isosceles Triangle 10"/>
          <p:cNvSpPr/>
          <p:nvPr/>
        </p:nvSpPr>
        <p:spPr>
          <a:xfrm>
            <a:off x="4648200" y="1981200"/>
            <a:ext cx="2737104" cy="2438400"/>
          </a:xfrm>
          <a:prstGeom prst="triangle">
            <a:avLst/>
          </a:prstGeom>
          <a:solidFill>
            <a:srgbClr val="CCFFCC"/>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152400"/>
            <a:ext cx="7772400" cy="838200"/>
          </a:xfrm>
        </p:spPr>
        <p:txBody>
          <a:bodyPr>
            <a:normAutofit/>
          </a:bodyPr>
          <a:lstStyle/>
          <a:p>
            <a:pPr algn="ctr"/>
            <a:r>
              <a:rPr lang="en-US" sz="4000" dirty="0">
                <a:solidFill>
                  <a:schemeClr val="tx1"/>
                </a:solidFill>
              </a:rPr>
              <a:t>Decision Space Context</a:t>
            </a:r>
          </a:p>
        </p:txBody>
      </p:sp>
      <p:grpSp>
        <p:nvGrpSpPr>
          <p:cNvPr id="4" name="Group 5"/>
          <p:cNvGrpSpPr/>
          <p:nvPr/>
        </p:nvGrpSpPr>
        <p:grpSpPr>
          <a:xfrm>
            <a:off x="4893844" y="2333371"/>
            <a:ext cx="2234713" cy="2594805"/>
            <a:chOff x="3369843" y="2333370"/>
            <a:chExt cx="2234713" cy="2594805"/>
          </a:xfrm>
        </p:grpSpPr>
        <p:sp>
          <p:nvSpPr>
            <p:cNvPr id="7" name="TextBox 6"/>
            <p:cNvSpPr txBox="1"/>
            <p:nvPr/>
          </p:nvSpPr>
          <p:spPr>
            <a:xfrm rot="17909949">
              <a:off x="2901830" y="2801383"/>
              <a:ext cx="1520801" cy="584775"/>
            </a:xfrm>
            <a:prstGeom prst="rect">
              <a:avLst/>
            </a:prstGeom>
            <a:noFill/>
          </p:spPr>
          <p:txBody>
            <a:bodyPr wrap="none" rtlCol="0">
              <a:spAutoFit/>
            </a:bodyPr>
            <a:lstStyle/>
            <a:p>
              <a:r>
                <a:rPr lang="en-US" sz="3200" dirty="0"/>
                <a:t>Content</a:t>
              </a:r>
            </a:p>
          </p:txBody>
        </p:sp>
        <p:sp>
          <p:nvSpPr>
            <p:cNvPr id="8" name="TextBox 7"/>
            <p:cNvSpPr txBox="1"/>
            <p:nvPr/>
          </p:nvSpPr>
          <p:spPr>
            <a:xfrm rot="3532742">
              <a:off x="4722200" y="2725992"/>
              <a:ext cx="1179938" cy="584775"/>
            </a:xfrm>
            <a:prstGeom prst="rect">
              <a:avLst/>
            </a:prstGeom>
            <a:noFill/>
          </p:spPr>
          <p:txBody>
            <a:bodyPr wrap="none" rtlCol="0">
              <a:spAutoFit/>
            </a:bodyPr>
            <a:lstStyle/>
            <a:p>
              <a:r>
                <a:rPr lang="en-US" sz="3200" dirty="0"/>
                <a:t>Scope</a:t>
              </a:r>
            </a:p>
          </p:txBody>
        </p:sp>
        <p:sp>
          <p:nvSpPr>
            <p:cNvPr id="9" name="TextBox 8"/>
            <p:cNvSpPr txBox="1"/>
            <p:nvPr/>
          </p:nvSpPr>
          <p:spPr>
            <a:xfrm>
              <a:off x="4038600" y="4343400"/>
              <a:ext cx="1011815" cy="584775"/>
            </a:xfrm>
            <a:prstGeom prst="rect">
              <a:avLst/>
            </a:prstGeom>
            <a:noFill/>
          </p:spPr>
          <p:txBody>
            <a:bodyPr wrap="none" rtlCol="0">
              <a:spAutoFit/>
            </a:bodyPr>
            <a:lstStyle/>
            <a:p>
              <a:r>
                <a:rPr lang="en-US" sz="3200" dirty="0"/>
                <a:t>Time</a:t>
              </a:r>
            </a:p>
          </p:txBody>
        </p:sp>
        <p:sp>
          <p:nvSpPr>
            <p:cNvPr id="10" name="TextBox 9"/>
            <p:cNvSpPr txBox="1"/>
            <p:nvPr/>
          </p:nvSpPr>
          <p:spPr>
            <a:xfrm>
              <a:off x="3806654" y="3339925"/>
              <a:ext cx="1378904" cy="646331"/>
            </a:xfrm>
            <a:prstGeom prst="rect">
              <a:avLst/>
            </a:prstGeom>
            <a:noFill/>
          </p:spPr>
          <p:txBody>
            <a:bodyPr wrap="none" rtlCol="0">
              <a:spAutoFit/>
            </a:bodyPr>
            <a:lstStyle/>
            <a:p>
              <a:r>
                <a:rPr lang="en-US" dirty="0"/>
                <a:t>DECISION </a:t>
              </a:r>
            </a:p>
            <a:p>
              <a:pPr algn="ctr"/>
              <a:r>
                <a:rPr lang="en-US" dirty="0"/>
                <a:t>SPACE</a:t>
              </a:r>
            </a:p>
          </p:txBody>
        </p:sp>
      </p:grpSp>
      <p:grpSp>
        <p:nvGrpSpPr>
          <p:cNvPr id="5" name="Group 36"/>
          <p:cNvGrpSpPr/>
          <p:nvPr/>
        </p:nvGrpSpPr>
        <p:grpSpPr>
          <a:xfrm>
            <a:off x="3886200" y="2057400"/>
            <a:ext cx="4114800" cy="3276600"/>
            <a:chOff x="2362200" y="2057400"/>
            <a:chExt cx="4114800" cy="3276600"/>
          </a:xfrm>
        </p:grpSpPr>
        <p:cxnSp>
          <p:nvCxnSpPr>
            <p:cNvPr id="16" name="Straight Arrow Connector 15"/>
            <p:cNvCxnSpPr/>
            <p:nvPr/>
          </p:nvCxnSpPr>
          <p:spPr>
            <a:xfrm rot="5400000">
              <a:off x="5372100" y="2095500"/>
              <a:ext cx="457200" cy="381000"/>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3124200" y="2057400"/>
              <a:ext cx="457200" cy="457200"/>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2362200" y="3581400"/>
              <a:ext cx="762000" cy="320142"/>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3124200" y="4572000"/>
              <a:ext cx="762000" cy="762000"/>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flipV="1">
              <a:off x="5861304" y="4207504"/>
              <a:ext cx="615696" cy="59696"/>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34"/>
          <p:cNvGrpSpPr/>
          <p:nvPr/>
        </p:nvGrpSpPr>
        <p:grpSpPr>
          <a:xfrm>
            <a:off x="3731960" y="1327755"/>
            <a:ext cx="4716610" cy="5052392"/>
            <a:chOff x="2207960" y="1327755"/>
            <a:chExt cx="4716610" cy="5052392"/>
          </a:xfrm>
        </p:grpSpPr>
        <p:sp>
          <p:nvSpPr>
            <p:cNvPr id="27" name="TextBox 26"/>
            <p:cNvSpPr txBox="1"/>
            <p:nvPr/>
          </p:nvSpPr>
          <p:spPr>
            <a:xfrm rot="18461811">
              <a:off x="1421655" y="2114060"/>
              <a:ext cx="2095830" cy="523220"/>
            </a:xfrm>
            <a:prstGeom prst="rect">
              <a:avLst/>
            </a:prstGeom>
            <a:noFill/>
          </p:spPr>
          <p:txBody>
            <a:bodyPr wrap="none" rtlCol="0">
              <a:spAutoFit/>
            </a:bodyPr>
            <a:lstStyle/>
            <a:p>
              <a:r>
                <a:rPr lang="en-US" sz="2800" dirty="0"/>
                <a:t>World Forces</a:t>
              </a:r>
            </a:p>
          </p:txBody>
        </p:sp>
        <p:sp>
          <p:nvSpPr>
            <p:cNvPr id="28" name="TextBox 27"/>
            <p:cNvSpPr txBox="1"/>
            <p:nvPr/>
          </p:nvSpPr>
          <p:spPr>
            <a:xfrm rot="3880449">
              <a:off x="6092066" y="2590056"/>
              <a:ext cx="1141787" cy="523220"/>
            </a:xfrm>
            <a:prstGeom prst="rect">
              <a:avLst/>
            </a:prstGeom>
            <a:noFill/>
          </p:spPr>
          <p:txBody>
            <a:bodyPr wrap="none" rtlCol="0">
              <a:spAutoFit/>
            </a:bodyPr>
            <a:lstStyle/>
            <a:p>
              <a:r>
                <a:rPr lang="en-US" sz="2800" dirty="0"/>
                <a:t>Beliefs</a:t>
              </a:r>
            </a:p>
          </p:txBody>
        </p:sp>
        <p:sp>
          <p:nvSpPr>
            <p:cNvPr id="29" name="TextBox 28"/>
            <p:cNvSpPr txBox="1"/>
            <p:nvPr/>
          </p:nvSpPr>
          <p:spPr>
            <a:xfrm rot="18645510">
              <a:off x="5580614" y="5188796"/>
              <a:ext cx="1129668" cy="523220"/>
            </a:xfrm>
            <a:prstGeom prst="rect">
              <a:avLst/>
            </a:prstGeom>
            <a:noFill/>
          </p:spPr>
          <p:txBody>
            <a:bodyPr wrap="none" rtlCol="0">
              <a:spAutoFit/>
            </a:bodyPr>
            <a:lstStyle/>
            <a:p>
              <a:r>
                <a:rPr lang="en-US" sz="2800" dirty="0"/>
                <a:t>Values</a:t>
              </a:r>
            </a:p>
          </p:txBody>
        </p:sp>
        <p:sp>
          <p:nvSpPr>
            <p:cNvPr id="30" name="TextBox 29"/>
            <p:cNvSpPr txBox="1"/>
            <p:nvPr/>
          </p:nvSpPr>
          <p:spPr>
            <a:xfrm rot="2780017">
              <a:off x="1489376" y="4952256"/>
              <a:ext cx="2332562" cy="523220"/>
            </a:xfrm>
            <a:prstGeom prst="rect">
              <a:avLst/>
            </a:prstGeom>
            <a:noFill/>
          </p:spPr>
          <p:txBody>
            <a:bodyPr wrap="none" rtlCol="0">
              <a:spAutoFit/>
            </a:bodyPr>
            <a:lstStyle/>
            <a:p>
              <a:r>
                <a:rPr lang="en-US" sz="2800" dirty="0"/>
                <a:t>Understanding</a:t>
              </a:r>
            </a:p>
          </p:txBody>
        </p:sp>
      </p:grpSp>
      <p:sp>
        <p:nvSpPr>
          <p:cNvPr id="31" name=" 3"/>
          <p:cNvSpPr/>
          <p:nvPr/>
        </p:nvSpPr>
        <p:spPr>
          <a:xfrm rot="7198071">
            <a:off x="7555840" y="3869154"/>
            <a:ext cx="1663922" cy="989082"/>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 3"/>
          <p:cNvSpPr/>
          <p:nvPr/>
        </p:nvSpPr>
        <p:spPr>
          <a:xfrm rot="1865635">
            <a:off x="5276155" y="796394"/>
            <a:ext cx="2401692" cy="1329440"/>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3" name=" 3"/>
          <p:cNvSpPr/>
          <p:nvPr/>
        </p:nvSpPr>
        <p:spPr>
          <a:xfrm rot="11747748">
            <a:off x="5132403" y="5661125"/>
            <a:ext cx="1663922" cy="989082"/>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Slide Number Placeholder 35"/>
          <p:cNvSpPr>
            <a:spLocks noGrp="1"/>
          </p:cNvSpPr>
          <p:nvPr>
            <p:ph type="sldNum" sz="quarter" idx="12"/>
          </p:nvPr>
        </p:nvSpPr>
        <p:spPr/>
        <p:txBody>
          <a:bodyPr/>
          <a:lstStyle/>
          <a:p>
            <a:fld id="{74C86FBD-8047-42C9-90C6-100E994A7F46}" type="slidenum">
              <a:rPr lang="en-US" smtClean="0"/>
              <a:pPr/>
              <a:t>17</a:t>
            </a:fld>
            <a:endParaRPr lang="en-US"/>
          </a:p>
        </p:txBody>
      </p:sp>
      <p:sp>
        <p:nvSpPr>
          <p:cNvPr id="35" name="Footer Placeholder 34"/>
          <p:cNvSpPr>
            <a:spLocks noGrp="1"/>
          </p:cNvSpPr>
          <p:nvPr>
            <p:ph type="ftr" sz="quarter" idx="11"/>
          </p:nvPr>
        </p:nvSpPr>
        <p:spPr>
          <a:xfrm>
            <a:off x="4444367" y="6356349"/>
            <a:ext cx="4065267" cy="365125"/>
          </a:xfrm>
        </p:spPr>
        <p:txBody>
          <a:bodyPr/>
          <a:lstStyle/>
          <a:p>
            <a:r>
              <a:rPr lang="en-US" dirty="0"/>
              <a:t>Rebecca Reynolds Consulting - copyright 2022</a:t>
            </a:r>
          </a:p>
        </p:txBody>
      </p:sp>
      <p:sp>
        <p:nvSpPr>
          <p:cNvPr id="18" name="Date Placeholder 17">
            <a:extLst>
              <a:ext uri="{FF2B5EF4-FFF2-40B4-BE49-F238E27FC236}">
                <a16:creationId xmlns:a16="http://schemas.microsoft.com/office/drawing/2014/main" id="{8E84EF5B-FCE2-4F05-87AB-09EF11ABC45E}"/>
              </a:ext>
            </a:extLst>
          </p:cNvPr>
          <p:cNvSpPr>
            <a:spLocks noGrp="1"/>
          </p:cNvSpPr>
          <p:nvPr>
            <p:ph type="dt" sz="half" idx="10"/>
          </p:nvPr>
        </p:nvSpPr>
        <p:spPr/>
        <p:txBody>
          <a:bodyPr/>
          <a:lstStyle/>
          <a:p>
            <a:r>
              <a:rPr lang="en-US"/>
              <a:t>April - June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991F-CDEA-4104-B350-5D48606ECB72}"/>
              </a:ext>
            </a:extLst>
          </p:cNvPr>
          <p:cNvSpPr>
            <a:spLocks noGrp="1"/>
          </p:cNvSpPr>
          <p:nvPr>
            <p:ph type="title"/>
          </p:nvPr>
        </p:nvSpPr>
        <p:spPr/>
        <p:txBody>
          <a:bodyPr/>
          <a:lstStyle/>
          <a:p>
            <a:r>
              <a:rPr lang="en-US" dirty="0"/>
              <a:t>Governing Entity</a:t>
            </a:r>
          </a:p>
        </p:txBody>
      </p:sp>
      <p:sp>
        <p:nvSpPr>
          <p:cNvPr id="3" name="Content Placeholder 2">
            <a:extLst>
              <a:ext uri="{FF2B5EF4-FFF2-40B4-BE49-F238E27FC236}">
                <a16:creationId xmlns:a16="http://schemas.microsoft.com/office/drawing/2014/main" id="{38971526-7141-4D52-954B-18F2F96AEA0C}"/>
              </a:ext>
            </a:extLst>
          </p:cNvPr>
          <p:cNvSpPr>
            <a:spLocks noGrp="1"/>
          </p:cNvSpPr>
          <p:nvPr>
            <p:ph idx="1"/>
          </p:nvPr>
        </p:nvSpPr>
        <p:spPr>
          <a:xfrm>
            <a:off x="1115568" y="2179086"/>
            <a:ext cx="10168128" cy="3694176"/>
          </a:xfrm>
        </p:spPr>
        <p:txBody>
          <a:bodyPr>
            <a:normAutofit fontScale="92500" lnSpcReduction="10000"/>
          </a:bodyPr>
          <a:lstStyle/>
          <a:p>
            <a:r>
              <a:rPr lang="en-US" dirty="0"/>
              <a:t>The Governing Entity is the specific </a:t>
            </a:r>
            <a:r>
              <a:rPr lang="en-US" u="sng" dirty="0"/>
              <a:t>position</a:t>
            </a:r>
            <a:r>
              <a:rPr lang="en-US" dirty="0"/>
              <a:t> or </a:t>
            </a:r>
            <a:r>
              <a:rPr lang="en-US" u="sng" dirty="0"/>
              <a:t>group</a:t>
            </a:r>
            <a:r>
              <a:rPr lang="en-US" dirty="0"/>
              <a:t> that fulfills the Governance Roles (best match to the Role Attributes)</a:t>
            </a:r>
          </a:p>
          <a:p>
            <a:r>
              <a:rPr lang="en-US" dirty="0"/>
              <a:t>E.g., The RLT is a Governing Entity, as are the positions of Regional Forester and District Ranger</a:t>
            </a:r>
          </a:p>
          <a:p>
            <a:r>
              <a:rPr lang="en-US" dirty="0"/>
              <a:t>Each of these entities may fulfill one or more Governing Roles in a Decision Space – for example:</a:t>
            </a:r>
          </a:p>
          <a:p>
            <a:pPr lvl="1"/>
            <a:r>
              <a:rPr lang="en-US" dirty="0"/>
              <a:t>The RLT may act in the Advisor Role to the RF Decisionmaker Role</a:t>
            </a:r>
          </a:p>
          <a:p>
            <a:pPr lvl="1"/>
            <a:r>
              <a:rPr lang="en-US" dirty="0"/>
              <a:t>The RF may act in the Advisor Role to a District Ranger in the Decisionmaker Role</a:t>
            </a:r>
          </a:p>
          <a:p>
            <a:pPr lvl="1"/>
            <a:r>
              <a:rPr lang="en-US" dirty="0"/>
              <a:t>District Rangers may act in the Implementer Role to the RLT Decisionmaker Role</a:t>
            </a:r>
          </a:p>
          <a:p>
            <a:pPr lvl="1"/>
            <a:endParaRPr lang="en-US" dirty="0"/>
          </a:p>
        </p:txBody>
      </p:sp>
      <p:sp>
        <p:nvSpPr>
          <p:cNvPr id="4" name="Footer Placeholder 3">
            <a:extLst>
              <a:ext uri="{FF2B5EF4-FFF2-40B4-BE49-F238E27FC236}">
                <a16:creationId xmlns:a16="http://schemas.microsoft.com/office/drawing/2014/main" id="{885D6C47-BFD2-4613-A95E-422E46C80E28}"/>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F405F4B7-6BA4-4A70-A02B-AA49AD18A953}"/>
              </a:ext>
            </a:extLst>
          </p:cNvPr>
          <p:cNvSpPr>
            <a:spLocks noGrp="1"/>
          </p:cNvSpPr>
          <p:nvPr>
            <p:ph type="sldNum" sz="quarter" idx="12"/>
          </p:nvPr>
        </p:nvSpPr>
        <p:spPr/>
        <p:txBody>
          <a:bodyPr/>
          <a:lstStyle/>
          <a:p>
            <a:fld id="{B2DC25EE-239B-4C5F-AAD1-255A7D5F1EE2}" type="slidenum">
              <a:rPr lang="en-US" smtClean="0"/>
              <a:t>18</a:t>
            </a:fld>
            <a:endParaRPr lang="en-US"/>
          </a:p>
        </p:txBody>
      </p:sp>
      <p:sp>
        <p:nvSpPr>
          <p:cNvPr id="6" name="Date Placeholder 5">
            <a:extLst>
              <a:ext uri="{FF2B5EF4-FFF2-40B4-BE49-F238E27FC236}">
                <a16:creationId xmlns:a16="http://schemas.microsoft.com/office/drawing/2014/main" id="{D5EEEECB-8877-4D51-B5AC-467583A90151}"/>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32070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27753B-680C-45A4-ADA8-CC2D2DA4ED4D}"/>
              </a:ext>
            </a:extLst>
          </p:cNvPr>
          <p:cNvSpPr>
            <a:spLocks noGrp="1"/>
          </p:cNvSpPr>
          <p:nvPr>
            <p:ph type="title"/>
          </p:nvPr>
        </p:nvSpPr>
        <p:spPr>
          <a:xfrm>
            <a:off x="1115568" y="548640"/>
            <a:ext cx="10168128" cy="1179576"/>
          </a:xfrm>
        </p:spPr>
        <p:txBody>
          <a:bodyPr>
            <a:normAutofit/>
          </a:bodyPr>
          <a:lstStyle/>
          <a:p>
            <a:r>
              <a:rPr lang="en-US" dirty="0"/>
              <a:t>Documenting Governance</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Office clerk searching for files">
            <a:extLst>
              <a:ext uri="{FF2B5EF4-FFF2-40B4-BE49-F238E27FC236}">
                <a16:creationId xmlns:a16="http://schemas.microsoft.com/office/drawing/2014/main" id="{203AAEA3-F474-43B8-9AB5-A50AEF02EDB1}"/>
              </a:ext>
            </a:extLst>
          </p:cNvPr>
          <p:cNvPicPr>
            <a:picLocks noChangeAspect="1"/>
          </p:cNvPicPr>
          <p:nvPr/>
        </p:nvPicPr>
        <p:blipFill rotWithShape="1">
          <a:blip r:embed="rId3">
            <a:extLst>
              <a:ext uri="{28A0092B-C50C-407E-A947-70E740481C1C}">
                <a14:useLocalDpi xmlns:a14="http://schemas.microsoft.com/office/drawing/2010/main" val="0"/>
              </a:ext>
            </a:extLst>
          </a:blip>
          <a:srcRect l="21953" t="18041" r="2" b="2"/>
          <a:stretch/>
        </p:blipFill>
        <p:spPr>
          <a:xfrm>
            <a:off x="566928" y="2393025"/>
            <a:ext cx="4690460" cy="3694176"/>
          </a:xfrm>
          <a:prstGeom prst="rect">
            <a:avLst/>
          </a:prstGeom>
        </p:spPr>
      </p:pic>
      <p:sp>
        <p:nvSpPr>
          <p:cNvPr id="3" name="Content Placeholder 2">
            <a:extLst>
              <a:ext uri="{FF2B5EF4-FFF2-40B4-BE49-F238E27FC236}">
                <a16:creationId xmlns:a16="http://schemas.microsoft.com/office/drawing/2014/main" id="{5916E74B-FD9A-4310-8CA3-CD28370B3893}"/>
              </a:ext>
            </a:extLst>
          </p:cNvPr>
          <p:cNvSpPr>
            <a:spLocks noGrp="1"/>
          </p:cNvSpPr>
          <p:nvPr>
            <p:ph idx="1"/>
          </p:nvPr>
        </p:nvSpPr>
        <p:spPr>
          <a:xfrm>
            <a:off x="5431168" y="2426876"/>
            <a:ext cx="6291440" cy="3568888"/>
          </a:xfrm>
        </p:spPr>
        <p:txBody>
          <a:bodyPr anchor="ctr">
            <a:normAutofit/>
          </a:bodyPr>
          <a:lstStyle/>
          <a:p>
            <a:pPr>
              <a:lnSpc>
                <a:spcPct val="100000"/>
              </a:lnSpc>
            </a:pPr>
            <a:r>
              <a:rPr lang="en-US" sz="2000" dirty="0"/>
              <a:t>Documentation is paramount for new governance &amp; for major decision spaces</a:t>
            </a:r>
          </a:p>
          <a:p>
            <a:pPr>
              <a:lnSpc>
                <a:spcPct val="100000"/>
              </a:lnSpc>
            </a:pPr>
            <a:r>
              <a:rPr lang="en-US" sz="2000" dirty="0"/>
              <a:t>Governance documents should be templatized for consistency &amp; ease of understanding</a:t>
            </a:r>
          </a:p>
          <a:p>
            <a:pPr>
              <a:lnSpc>
                <a:spcPct val="100000"/>
              </a:lnSpc>
            </a:pPr>
            <a:r>
              <a:rPr lang="en-US" sz="2000" dirty="0"/>
              <a:t>Standard governance documents include:</a:t>
            </a:r>
          </a:p>
          <a:p>
            <a:pPr lvl="1">
              <a:lnSpc>
                <a:spcPct val="100000"/>
              </a:lnSpc>
            </a:pPr>
            <a:r>
              <a:rPr lang="en-US" dirty="0"/>
              <a:t>Policy		Charter</a:t>
            </a:r>
          </a:p>
          <a:p>
            <a:pPr lvl="1">
              <a:lnSpc>
                <a:spcPct val="100000"/>
              </a:lnSpc>
            </a:pPr>
            <a:r>
              <a:rPr lang="en-US" dirty="0"/>
              <a:t>Strategic Plan	Role Description</a:t>
            </a:r>
          </a:p>
          <a:p>
            <a:pPr lvl="1">
              <a:lnSpc>
                <a:spcPct val="100000"/>
              </a:lnSpc>
            </a:pPr>
            <a:r>
              <a:rPr lang="en-US" dirty="0"/>
              <a:t>SOP		Org Chart</a:t>
            </a:r>
          </a:p>
        </p:txBody>
      </p:sp>
      <p:sp>
        <p:nvSpPr>
          <p:cNvPr id="4" name="Footer Placeholder 3">
            <a:extLst>
              <a:ext uri="{FF2B5EF4-FFF2-40B4-BE49-F238E27FC236}">
                <a16:creationId xmlns:a16="http://schemas.microsoft.com/office/drawing/2014/main" id="{DB9E692A-0995-46DC-B2FC-0ADA1E2D4A10}"/>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0D7D86F5-399D-401F-A335-091423C7D2D2}"/>
              </a:ext>
            </a:extLst>
          </p:cNvPr>
          <p:cNvSpPr>
            <a:spLocks noGrp="1"/>
          </p:cNvSpPr>
          <p:nvPr>
            <p:ph type="sldNum" sz="quarter" idx="12"/>
          </p:nvPr>
        </p:nvSpPr>
        <p:spPr/>
        <p:txBody>
          <a:bodyPr/>
          <a:lstStyle/>
          <a:p>
            <a:fld id="{B2DC25EE-239B-4C5F-AAD1-255A7D5F1EE2}" type="slidenum">
              <a:rPr lang="en-US" smtClean="0"/>
              <a:t>19</a:t>
            </a:fld>
            <a:endParaRPr lang="en-US"/>
          </a:p>
        </p:txBody>
      </p:sp>
      <p:sp>
        <p:nvSpPr>
          <p:cNvPr id="7" name="Date Placeholder 6">
            <a:extLst>
              <a:ext uri="{FF2B5EF4-FFF2-40B4-BE49-F238E27FC236}">
                <a16:creationId xmlns:a16="http://schemas.microsoft.com/office/drawing/2014/main" id="{70BB8D30-F45A-4856-BDB3-7E4354483540}"/>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153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80B3-3CBF-4797-8BC2-F51247D780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Workshop Benefits</a:t>
            </a:r>
          </a:p>
        </p:txBody>
      </p:sp>
      <p:sp>
        <p:nvSpPr>
          <p:cNvPr id="3" name="Content Placeholder 2">
            <a:extLst>
              <a:ext uri="{FF2B5EF4-FFF2-40B4-BE49-F238E27FC236}">
                <a16:creationId xmlns:a16="http://schemas.microsoft.com/office/drawing/2014/main" id="{CD5B4FC5-BF91-49EC-ADDB-F276040BE2F3}"/>
              </a:ext>
            </a:extLst>
          </p:cNvPr>
          <p:cNvSpPr>
            <a:spLocks noGrp="1"/>
          </p:cNvSpPr>
          <p:nvPr>
            <p:ph idx="1"/>
          </p:nvPr>
        </p:nvSpPr>
        <p:spPr/>
        <p:txBody>
          <a:bodyPr/>
          <a:lstStyle/>
          <a:p>
            <a:r>
              <a:rPr lang="en-US" dirty="0"/>
              <a:t>Use real governance situations to learn how to assess &amp; re-tool</a:t>
            </a:r>
          </a:p>
          <a:p>
            <a:r>
              <a:rPr lang="en-US" dirty="0"/>
              <a:t>Work several areas so its easier to see the parallels</a:t>
            </a:r>
          </a:p>
          <a:p>
            <a:r>
              <a:rPr lang="en-US" dirty="0"/>
              <a:t>Working together, build a shared language &amp; understanding</a:t>
            </a:r>
          </a:p>
          <a:p>
            <a:r>
              <a:rPr lang="en-US" dirty="0"/>
              <a:t>In the end, have a set of vetted products to share with the RLT</a:t>
            </a:r>
          </a:p>
        </p:txBody>
      </p:sp>
      <p:sp>
        <p:nvSpPr>
          <p:cNvPr id="4" name="Date Placeholder 3">
            <a:extLst>
              <a:ext uri="{FF2B5EF4-FFF2-40B4-BE49-F238E27FC236}">
                <a16:creationId xmlns:a16="http://schemas.microsoft.com/office/drawing/2014/main" id="{D16C6043-C445-4006-ADB0-36AD80DDF297}"/>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567DD9FA-8309-42E5-B79C-5239EF4D451B}"/>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7218B519-1F0A-4EB8-97D8-92903357C61F}"/>
              </a:ext>
            </a:extLst>
          </p:cNvPr>
          <p:cNvSpPr>
            <a:spLocks noGrp="1"/>
          </p:cNvSpPr>
          <p:nvPr>
            <p:ph type="sldNum" sz="quarter" idx="12"/>
          </p:nvPr>
        </p:nvSpPr>
        <p:spPr/>
        <p:txBody>
          <a:bodyPr/>
          <a:lstStyle/>
          <a:p>
            <a:fld id="{B2DC25EE-239B-4C5F-AAD1-255A7D5F1EE2}" type="slidenum">
              <a:rPr lang="en-US" smtClean="0"/>
              <a:t>2</a:t>
            </a:fld>
            <a:endParaRPr lang="en-US"/>
          </a:p>
        </p:txBody>
      </p:sp>
    </p:spTree>
    <p:extLst>
      <p:ext uri="{BB962C8B-B14F-4D97-AF65-F5344CB8AC3E}">
        <p14:creationId xmlns:p14="http://schemas.microsoft.com/office/powerpoint/2010/main" val="28362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20E5-2C7C-418A-AB95-14585F8E995A}"/>
              </a:ext>
            </a:extLst>
          </p:cNvPr>
          <p:cNvSpPr>
            <a:spLocks noGrp="1"/>
          </p:cNvSpPr>
          <p:nvPr>
            <p:ph type="title"/>
          </p:nvPr>
        </p:nvSpPr>
        <p:spPr/>
        <p:txBody>
          <a:bodyPr>
            <a:normAutofit fontScale="90000"/>
          </a:bodyPr>
          <a:lstStyle/>
          <a:p>
            <a:r>
              <a:rPr lang="en-US" dirty="0"/>
              <a:t>Governance Redesign Tips</a:t>
            </a:r>
            <a:br>
              <a:rPr lang="en-US" dirty="0"/>
            </a:br>
            <a:r>
              <a:rPr lang="en-US" sz="2700" b="0" dirty="0"/>
              <a:t>Since we are not starting fresh, all governance work is redesign!</a:t>
            </a:r>
            <a:endParaRPr lang="en-US" dirty="0"/>
          </a:p>
        </p:txBody>
      </p:sp>
      <p:sp>
        <p:nvSpPr>
          <p:cNvPr id="3" name="Content Placeholder 2">
            <a:extLst>
              <a:ext uri="{FF2B5EF4-FFF2-40B4-BE49-F238E27FC236}">
                <a16:creationId xmlns:a16="http://schemas.microsoft.com/office/drawing/2014/main" id="{8F9C7F63-2014-4753-9EC4-BB4733E353DB}"/>
              </a:ext>
            </a:extLst>
          </p:cNvPr>
          <p:cNvSpPr>
            <a:spLocks noGrp="1"/>
          </p:cNvSpPr>
          <p:nvPr>
            <p:ph idx="1"/>
          </p:nvPr>
        </p:nvSpPr>
        <p:spPr>
          <a:xfrm>
            <a:off x="691662" y="2478024"/>
            <a:ext cx="10592034" cy="3694176"/>
          </a:xfrm>
        </p:spPr>
        <p:txBody>
          <a:bodyPr/>
          <a:lstStyle/>
          <a:p>
            <a:r>
              <a:rPr lang="en-US" dirty="0"/>
              <a:t>Stand up new Governing Entities with care – once these are established, they’re hard to dismantle</a:t>
            </a:r>
          </a:p>
          <a:p>
            <a:r>
              <a:rPr lang="en-US" dirty="0"/>
              <a:t>Keep Governance SIMPLE – more is not better</a:t>
            </a:r>
          </a:p>
          <a:p>
            <a:r>
              <a:rPr lang="en-US" dirty="0"/>
              <a:t>Take extra care delegating authority, especially for decision-making</a:t>
            </a:r>
          </a:p>
          <a:p>
            <a:r>
              <a:rPr lang="en-US" dirty="0"/>
              <a:t>Utilize time-bounded Governance – to avoid proliferation &amp; test it</a:t>
            </a:r>
          </a:p>
          <a:p>
            <a:r>
              <a:rPr lang="en-US" dirty="0"/>
              <a:t>Establish contingency governance for emergencies (which should be the exception; not the rule!)</a:t>
            </a:r>
          </a:p>
          <a:p>
            <a:endParaRPr lang="en-US" dirty="0"/>
          </a:p>
        </p:txBody>
      </p:sp>
      <p:sp>
        <p:nvSpPr>
          <p:cNvPr id="4" name="Footer Placeholder 3">
            <a:extLst>
              <a:ext uri="{FF2B5EF4-FFF2-40B4-BE49-F238E27FC236}">
                <a16:creationId xmlns:a16="http://schemas.microsoft.com/office/drawing/2014/main" id="{647A4D1E-68DD-4650-B2A1-AE8D6F44DA6F}"/>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852F5C5F-5B54-4A89-9B89-7CCC1C72EA10}"/>
              </a:ext>
            </a:extLst>
          </p:cNvPr>
          <p:cNvSpPr>
            <a:spLocks noGrp="1"/>
          </p:cNvSpPr>
          <p:nvPr>
            <p:ph type="sldNum" sz="quarter" idx="12"/>
          </p:nvPr>
        </p:nvSpPr>
        <p:spPr/>
        <p:txBody>
          <a:bodyPr/>
          <a:lstStyle/>
          <a:p>
            <a:fld id="{B2DC25EE-239B-4C5F-AAD1-255A7D5F1EE2}" type="slidenum">
              <a:rPr lang="en-US" smtClean="0"/>
              <a:t>20</a:t>
            </a:fld>
            <a:endParaRPr lang="en-US"/>
          </a:p>
        </p:txBody>
      </p:sp>
      <p:sp>
        <p:nvSpPr>
          <p:cNvPr id="6" name="Date Placeholder 5">
            <a:extLst>
              <a:ext uri="{FF2B5EF4-FFF2-40B4-BE49-F238E27FC236}">
                <a16:creationId xmlns:a16="http://schemas.microsoft.com/office/drawing/2014/main" id="{735AA166-8959-4F79-9476-508B06BF3BC5}"/>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111464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857"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572925-193E-42A1-8F94-AE7C8D3FB807}"/>
              </a:ext>
            </a:extLst>
          </p:cNvPr>
          <p:cNvSpPr>
            <a:spLocks noGrp="1"/>
          </p:cNvSpPr>
          <p:nvPr>
            <p:ph type="title"/>
          </p:nvPr>
        </p:nvSpPr>
        <p:spPr>
          <a:xfrm>
            <a:off x="5359510" y="978619"/>
            <a:ext cx="5991244" cy="1106424"/>
          </a:xfrm>
        </p:spPr>
        <p:txBody>
          <a:bodyPr>
            <a:normAutofit/>
          </a:bodyPr>
          <a:lstStyle/>
          <a:p>
            <a:r>
              <a:rPr lang="en-US" sz="3200" b="1"/>
              <a:t>Communication</a:t>
            </a:r>
            <a:endParaRPr lang="en-US" sz="3200"/>
          </a:p>
        </p:txBody>
      </p:sp>
      <p:pic>
        <p:nvPicPr>
          <p:cNvPr id="7" name="Picture 6" descr="A picture containing text&#10;&#10;Description automatically generated">
            <a:extLst>
              <a:ext uri="{FF2B5EF4-FFF2-40B4-BE49-F238E27FC236}">
                <a16:creationId xmlns:a16="http://schemas.microsoft.com/office/drawing/2014/main" id="{0EEA8CD1-AA5C-4DB8-A11E-2189E32D3DD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4018" b="2"/>
          <a:stretch/>
        </p:blipFill>
        <p:spPr>
          <a:xfrm>
            <a:off x="414528" y="1311443"/>
            <a:ext cx="4033647" cy="4134529"/>
          </a:xfrm>
          <a:prstGeom prst="rect">
            <a:avLst/>
          </a:prstGeom>
        </p:spPr>
      </p:pic>
      <p:sp>
        <p:nvSpPr>
          <p:cNvPr id="26" name="Rectangle 2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848"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859"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6008FA-59AF-46AD-84BD-6F9AC887BBD0}"/>
              </a:ext>
            </a:extLst>
          </p:cNvPr>
          <p:cNvSpPr>
            <a:spLocks noGrp="1"/>
          </p:cNvSpPr>
          <p:nvPr>
            <p:ph idx="1"/>
          </p:nvPr>
        </p:nvSpPr>
        <p:spPr>
          <a:xfrm>
            <a:off x="5356861" y="2252870"/>
            <a:ext cx="5993892" cy="3560251"/>
          </a:xfrm>
        </p:spPr>
        <p:txBody>
          <a:bodyPr>
            <a:normAutofit/>
          </a:bodyPr>
          <a:lstStyle/>
          <a:p>
            <a:pPr>
              <a:lnSpc>
                <a:spcPct val="100000"/>
              </a:lnSpc>
            </a:pPr>
            <a:r>
              <a:rPr lang="en-US" sz="1800" dirty="0"/>
              <a:t>Since governance is often invisible and not well understood, </a:t>
            </a:r>
            <a:r>
              <a:rPr lang="en-US" sz="1800" b="1" dirty="0"/>
              <a:t>establishing standardized communication </a:t>
            </a:r>
            <a:r>
              <a:rPr lang="en-US" sz="1800" dirty="0"/>
              <a:t>about governance changes helps!</a:t>
            </a:r>
          </a:p>
          <a:p>
            <a:pPr>
              <a:lnSpc>
                <a:spcPct val="100000"/>
              </a:lnSpc>
            </a:pPr>
            <a:r>
              <a:rPr lang="en-US" sz="1800" dirty="0"/>
              <a:t>Key Governance Messages:</a:t>
            </a:r>
          </a:p>
          <a:p>
            <a:pPr lvl="1">
              <a:lnSpc>
                <a:spcPct val="100000"/>
              </a:lnSpc>
            </a:pPr>
            <a:r>
              <a:rPr lang="en-US" sz="1800" dirty="0"/>
              <a:t>Governance is an evolving &amp; critical element of the organization</a:t>
            </a:r>
          </a:p>
          <a:p>
            <a:pPr lvl="1">
              <a:lnSpc>
                <a:spcPct val="100000"/>
              </a:lnSpc>
            </a:pPr>
            <a:r>
              <a:rPr lang="en-US" sz="1800" dirty="0"/>
              <a:t>Changes are to be expected as the natural course of business</a:t>
            </a:r>
          </a:p>
          <a:p>
            <a:pPr lvl="1">
              <a:lnSpc>
                <a:spcPct val="100000"/>
              </a:lnSpc>
            </a:pPr>
            <a:r>
              <a:rPr lang="en-US" sz="1800" dirty="0"/>
              <a:t>Keeping up-to-date makes one’s job easier</a:t>
            </a:r>
          </a:p>
          <a:p>
            <a:pPr marL="0" indent="0">
              <a:lnSpc>
                <a:spcPct val="100000"/>
              </a:lnSpc>
              <a:buNone/>
            </a:pPr>
            <a:endParaRPr lang="en-US" sz="1800" dirty="0"/>
          </a:p>
          <a:p>
            <a:pPr marL="0" indent="0">
              <a:lnSpc>
                <a:spcPct val="100000"/>
              </a:lnSpc>
              <a:buNone/>
            </a:pPr>
            <a:endParaRPr lang="en-US" sz="1800" dirty="0"/>
          </a:p>
        </p:txBody>
      </p:sp>
      <p:sp>
        <p:nvSpPr>
          <p:cNvPr id="4" name="Footer Placeholder 3">
            <a:extLst>
              <a:ext uri="{FF2B5EF4-FFF2-40B4-BE49-F238E27FC236}">
                <a16:creationId xmlns:a16="http://schemas.microsoft.com/office/drawing/2014/main" id="{E53B6D19-1D2F-4F3E-88C2-354F76062A0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2">
                    <a:lumMod val="50000"/>
                    <a:lumOff val="50000"/>
                  </a:schemeClr>
                </a:solidFill>
              </a:rPr>
              <a:t>Rebecca Reynolds Consulting - copyright 2022</a:t>
            </a:r>
          </a:p>
        </p:txBody>
      </p:sp>
      <p:sp>
        <p:nvSpPr>
          <p:cNvPr id="5" name="Slide Number Placeholder 4">
            <a:extLst>
              <a:ext uri="{FF2B5EF4-FFF2-40B4-BE49-F238E27FC236}">
                <a16:creationId xmlns:a16="http://schemas.microsoft.com/office/drawing/2014/main" id="{8896588F-95C2-4196-A1C4-B33BFBBBF729}"/>
              </a:ext>
            </a:extLst>
          </p:cNvPr>
          <p:cNvSpPr>
            <a:spLocks noGrp="1"/>
          </p:cNvSpPr>
          <p:nvPr>
            <p:ph type="sldNum" sz="quarter" idx="12"/>
          </p:nvPr>
        </p:nvSpPr>
        <p:spPr>
          <a:xfrm>
            <a:off x="8613648" y="6356350"/>
            <a:ext cx="2743200" cy="365125"/>
          </a:xfrm>
        </p:spPr>
        <p:txBody>
          <a:bodyPr>
            <a:normAutofit/>
          </a:bodyPr>
          <a:lstStyle/>
          <a:p>
            <a:pPr>
              <a:spcAft>
                <a:spcPts val="600"/>
              </a:spcAft>
            </a:pPr>
            <a:fld id="{3AB17EF1-CDE6-4FED-B5DC-41CBA245C5C5}" type="slidenum">
              <a:rPr lang="en-US">
                <a:solidFill>
                  <a:schemeClr val="tx2">
                    <a:lumMod val="50000"/>
                    <a:lumOff val="50000"/>
                  </a:schemeClr>
                </a:solidFill>
              </a:rPr>
              <a:pPr>
                <a:spcAft>
                  <a:spcPts val="600"/>
                </a:spcAft>
              </a:pPr>
              <a:t>21</a:t>
            </a:fld>
            <a:endParaRPr lang="en-US">
              <a:solidFill>
                <a:schemeClr val="tx2">
                  <a:lumMod val="50000"/>
                  <a:lumOff val="50000"/>
                </a:schemeClr>
              </a:solidFill>
            </a:endParaRPr>
          </a:p>
        </p:txBody>
      </p:sp>
      <p:sp>
        <p:nvSpPr>
          <p:cNvPr id="8" name="TextBox 7">
            <a:extLst>
              <a:ext uri="{FF2B5EF4-FFF2-40B4-BE49-F238E27FC236}">
                <a16:creationId xmlns:a16="http://schemas.microsoft.com/office/drawing/2014/main" id="{020E2EC6-6E86-41DD-82A3-B152CDA88358}"/>
              </a:ext>
            </a:extLst>
          </p:cNvPr>
          <p:cNvSpPr txBox="1"/>
          <p:nvPr/>
        </p:nvSpPr>
        <p:spPr>
          <a:xfrm>
            <a:off x="1613746" y="5245917"/>
            <a:ext cx="2834429" cy="200055"/>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4" tooltip="http://robbiepruitt.blogspot.com/2010/07/discipleship-sessions-megaphones-and-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9" name="Date Placeholder 8">
            <a:extLst>
              <a:ext uri="{FF2B5EF4-FFF2-40B4-BE49-F238E27FC236}">
                <a16:creationId xmlns:a16="http://schemas.microsoft.com/office/drawing/2014/main" id="{360CBF4A-5C87-4FA4-BB75-DBB28601A29E}"/>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172900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D943-5427-4E18-9662-4C8D6C538048}"/>
              </a:ext>
            </a:extLst>
          </p:cNvPr>
          <p:cNvSpPr>
            <a:spLocks noGrp="1"/>
          </p:cNvSpPr>
          <p:nvPr>
            <p:ph type="title"/>
          </p:nvPr>
        </p:nvSpPr>
        <p:spPr/>
        <p:txBody>
          <a:bodyPr/>
          <a:lstStyle/>
          <a:p>
            <a:r>
              <a:rPr lang="en-US" dirty="0"/>
              <a:t>Adherence</a:t>
            </a:r>
            <a:r>
              <a:rPr lang="en-US" b="1" dirty="0"/>
              <a:t> </a:t>
            </a:r>
            <a:r>
              <a:rPr lang="en-US" dirty="0"/>
              <a:t>to established Governance</a:t>
            </a:r>
          </a:p>
        </p:txBody>
      </p:sp>
      <p:sp>
        <p:nvSpPr>
          <p:cNvPr id="3" name="Content Placeholder 2">
            <a:extLst>
              <a:ext uri="{FF2B5EF4-FFF2-40B4-BE49-F238E27FC236}">
                <a16:creationId xmlns:a16="http://schemas.microsoft.com/office/drawing/2014/main" id="{B901DF05-77CB-43C7-ADD2-6C0EB00F3DA6}"/>
              </a:ext>
            </a:extLst>
          </p:cNvPr>
          <p:cNvSpPr>
            <a:spLocks noGrp="1"/>
          </p:cNvSpPr>
          <p:nvPr>
            <p:ph idx="1"/>
          </p:nvPr>
        </p:nvSpPr>
        <p:spPr/>
        <p:txBody>
          <a:bodyPr>
            <a:normAutofit/>
          </a:bodyPr>
          <a:lstStyle/>
          <a:p>
            <a:r>
              <a:rPr lang="en-US" dirty="0"/>
              <a:t>If governance is routinely ignored, this indicates that adherence is not being taken seriously</a:t>
            </a:r>
          </a:p>
          <a:p>
            <a:r>
              <a:rPr lang="en-US" dirty="0"/>
              <a:t>This is rectified by:</a:t>
            </a:r>
            <a:endParaRPr lang="en-US" b="1" dirty="0"/>
          </a:p>
          <a:p>
            <a:pPr lvl="1"/>
            <a:r>
              <a:rPr lang="en-US" sz="2400" dirty="0"/>
              <a:t>Standardized &amp; official communication regarding governance</a:t>
            </a:r>
          </a:p>
          <a:p>
            <a:pPr lvl="1"/>
            <a:r>
              <a:rPr lang="en-US" sz="2400" dirty="0"/>
              <a:t>Integrating new/redesigned governance into the existing governance framework/processes</a:t>
            </a:r>
          </a:p>
          <a:p>
            <a:pPr lvl="1"/>
            <a:r>
              <a:rPr lang="en-US" sz="2400" dirty="0"/>
              <a:t>Creating new accountability protocols, as necessary</a:t>
            </a:r>
          </a:p>
        </p:txBody>
      </p:sp>
      <p:sp>
        <p:nvSpPr>
          <p:cNvPr id="4" name="Footer Placeholder 3">
            <a:extLst>
              <a:ext uri="{FF2B5EF4-FFF2-40B4-BE49-F238E27FC236}">
                <a16:creationId xmlns:a16="http://schemas.microsoft.com/office/drawing/2014/main" id="{5E328091-3EB0-4E01-AA80-D7ACC6675429}"/>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9FDD9EFF-71E8-4D7D-A401-92A5AE866BB6}"/>
              </a:ext>
            </a:extLst>
          </p:cNvPr>
          <p:cNvSpPr>
            <a:spLocks noGrp="1"/>
          </p:cNvSpPr>
          <p:nvPr>
            <p:ph type="sldNum" sz="quarter" idx="12"/>
          </p:nvPr>
        </p:nvSpPr>
        <p:spPr/>
        <p:txBody>
          <a:bodyPr/>
          <a:lstStyle/>
          <a:p>
            <a:fld id="{3AB17EF1-CDE6-4FED-B5DC-41CBA245C5C5}" type="slidenum">
              <a:rPr lang="en-US" smtClean="0"/>
              <a:t>22</a:t>
            </a:fld>
            <a:endParaRPr lang="en-US"/>
          </a:p>
        </p:txBody>
      </p:sp>
      <p:sp>
        <p:nvSpPr>
          <p:cNvPr id="6" name="Date Placeholder 5">
            <a:extLst>
              <a:ext uri="{FF2B5EF4-FFF2-40B4-BE49-F238E27FC236}">
                <a16:creationId xmlns:a16="http://schemas.microsoft.com/office/drawing/2014/main" id="{BB8F837C-080F-4ED3-875E-CFA57755F1AE}"/>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35252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B7F-B82C-4D85-BC38-74B60CB1CB4C}"/>
              </a:ext>
            </a:extLst>
          </p:cNvPr>
          <p:cNvSpPr>
            <a:spLocks noGrp="1"/>
          </p:cNvSpPr>
          <p:nvPr>
            <p:ph type="title"/>
          </p:nvPr>
        </p:nvSpPr>
        <p:spPr/>
        <p:txBody>
          <a:bodyPr>
            <a:normAutofit/>
          </a:bodyPr>
          <a:lstStyle/>
          <a:p>
            <a:r>
              <a:rPr lang="en-US" sz="3600" dirty="0"/>
              <a:t>In Sum: Under-performing Governance can be fixed!</a:t>
            </a:r>
            <a:r>
              <a:rPr lang="en-US" dirty="0"/>
              <a:t> </a:t>
            </a:r>
          </a:p>
        </p:txBody>
      </p:sp>
      <p:sp>
        <p:nvSpPr>
          <p:cNvPr id="3" name="Content Placeholder 2">
            <a:extLst>
              <a:ext uri="{FF2B5EF4-FFF2-40B4-BE49-F238E27FC236}">
                <a16:creationId xmlns:a16="http://schemas.microsoft.com/office/drawing/2014/main" id="{C2994025-8A89-465C-86FE-C1A271792AC5}"/>
              </a:ext>
            </a:extLst>
          </p:cNvPr>
          <p:cNvSpPr>
            <a:spLocks noGrp="1"/>
          </p:cNvSpPr>
          <p:nvPr>
            <p:ph idx="1"/>
          </p:nvPr>
        </p:nvSpPr>
        <p:spPr/>
        <p:txBody>
          <a:bodyPr>
            <a:normAutofit/>
          </a:bodyPr>
          <a:lstStyle/>
          <a:p>
            <a:r>
              <a:rPr lang="en-US" dirty="0"/>
              <a:t>First step: learn the mechanics/terminology of governance</a:t>
            </a:r>
          </a:p>
          <a:p>
            <a:r>
              <a:rPr lang="en-US" dirty="0"/>
              <a:t>Second: learn to assess so governance is fixed where needed</a:t>
            </a:r>
          </a:p>
          <a:p>
            <a:r>
              <a:rPr lang="en-US" dirty="0"/>
              <a:t>Third: revise governance as indicated; document well</a:t>
            </a:r>
          </a:p>
          <a:p>
            <a:r>
              <a:rPr lang="en-US" dirty="0"/>
              <a:t>Fourth: communicate changes to those governed (affected)</a:t>
            </a:r>
          </a:p>
          <a:p>
            <a:r>
              <a:rPr lang="en-US" dirty="0"/>
              <a:t>Fifth: adhere rigorously to established governance, especially when it’s new</a:t>
            </a:r>
          </a:p>
          <a:p>
            <a:r>
              <a:rPr lang="en-US" dirty="0"/>
              <a:t>Sixth: watch for signs that it’s time to re-tool again!</a:t>
            </a:r>
          </a:p>
        </p:txBody>
      </p:sp>
      <p:sp>
        <p:nvSpPr>
          <p:cNvPr id="4" name="Footer Placeholder 3">
            <a:extLst>
              <a:ext uri="{FF2B5EF4-FFF2-40B4-BE49-F238E27FC236}">
                <a16:creationId xmlns:a16="http://schemas.microsoft.com/office/drawing/2014/main" id="{9C08EB7B-4E23-42D1-B11E-B47F53E2A59E}"/>
              </a:ext>
            </a:extLst>
          </p:cNvPr>
          <p:cNvSpPr>
            <a:spLocks noGrp="1"/>
          </p:cNvSpPr>
          <p:nvPr>
            <p:ph type="ftr" sz="quarter" idx="11"/>
          </p:nvPr>
        </p:nvSpPr>
        <p:spPr/>
        <p:txBody>
          <a:bodyPr/>
          <a:lstStyle/>
          <a:p>
            <a:r>
              <a:rPr lang="en-US"/>
              <a:t>Rebecca Reynolds Consulting - copyright 2022</a:t>
            </a:r>
          </a:p>
        </p:txBody>
      </p:sp>
      <p:sp>
        <p:nvSpPr>
          <p:cNvPr id="5" name="Slide Number Placeholder 4">
            <a:extLst>
              <a:ext uri="{FF2B5EF4-FFF2-40B4-BE49-F238E27FC236}">
                <a16:creationId xmlns:a16="http://schemas.microsoft.com/office/drawing/2014/main" id="{CF3C0A15-20F5-40E3-8111-6F356E0F8F03}"/>
              </a:ext>
            </a:extLst>
          </p:cNvPr>
          <p:cNvSpPr>
            <a:spLocks noGrp="1"/>
          </p:cNvSpPr>
          <p:nvPr>
            <p:ph type="sldNum" sz="quarter" idx="12"/>
          </p:nvPr>
        </p:nvSpPr>
        <p:spPr/>
        <p:txBody>
          <a:bodyPr/>
          <a:lstStyle/>
          <a:p>
            <a:fld id="{3AB17EF1-CDE6-4FED-B5DC-41CBA245C5C5}" type="slidenum">
              <a:rPr lang="en-US" smtClean="0"/>
              <a:t>23</a:t>
            </a:fld>
            <a:endParaRPr lang="en-US"/>
          </a:p>
        </p:txBody>
      </p:sp>
      <p:sp>
        <p:nvSpPr>
          <p:cNvPr id="6" name="Date Placeholder 5">
            <a:extLst>
              <a:ext uri="{FF2B5EF4-FFF2-40B4-BE49-F238E27FC236}">
                <a16:creationId xmlns:a16="http://schemas.microsoft.com/office/drawing/2014/main" id="{5DDD7E48-43F4-4C1B-B760-FBC3BC0340D0}"/>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26538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1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lose-up of hands raised in classroom">
            <a:extLst>
              <a:ext uri="{FF2B5EF4-FFF2-40B4-BE49-F238E27FC236}">
                <a16:creationId xmlns:a16="http://schemas.microsoft.com/office/drawing/2014/main" id="{239BAC02-5BD4-40EB-8052-4F7CB271A63C}"/>
              </a:ext>
            </a:extLst>
          </p:cNvPr>
          <p:cNvPicPr>
            <a:picLocks noChangeAspect="1"/>
          </p:cNvPicPr>
          <p:nvPr/>
        </p:nvPicPr>
        <p:blipFill rotWithShape="1">
          <a:blip r:embed="rId2">
            <a:extLst>
              <a:ext uri="{28A0092B-C50C-407E-A947-70E740481C1C}">
                <a14:useLocalDpi xmlns:a14="http://schemas.microsoft.com/office/drawing/2010/main" val="0"/>
              </a:ext>
            </a:extLst>
          </a:blip>
          <a:srcRect r="15627" b="-1"/>
          <a:stretch/>
        </p:blipFill>
        <p:spPr>
          <a:xfrm>
            <a:off x="20" y="10"/>
            <a:ext cx="8668492" cy="6857990"/>
          </a:xfrm>
          <a:prstGeom prst="rect">
            <a:avLst/>
          </a:prstGeom>
        </p:spPr>
      </p:pic>
      <p:sp>
        <p:nvSpPr>
          <p:cNvPr id="30" name="Rectangle 2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A0F8A4F2-8A2D-445E-9253-1A0AFD595C74}"/>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Questions</a:t>
            </a:r>
          </a:p>
        </p:txBody>
      </p:sp>
      <p:sp>
        <p:nvSpPr>
          <p:cNvPr id="8" name="Text Placeholder 7">
            <a:extLst>
              <a:ext uri="{FF2B5EF4-FFF2-40B4-BE49-F238E27FC236}">
                <a16:creationId xmlns:a16="http://schemas.microsoft.com/office/drawing/2014/main" id="{44278037-B37E-49CB-9E1D-C8B36A3388AE}"/>
              </a:ext>
            </a:extLst>
          </p:cNvPr>
          <p:cNvSpPr>
            <a:spLocks noGrp="1"/>
          </p:cNvSpPr>
          <p:nvPr>
            <p:ph type="body" idx="1"/>
          </p:nvPr>
        </p:nvSpPr>
        <p:spPr>
          <a:xfrm>
            <a:off x="7848600" y="4872922"/>
            <a:ext cx="4173894" cy="1208141"/>
          </a:xfrm>
        </p:spPr>
        <p:txBody>
          <a:bodyPr vert="horz" lIns="91440" tIns="45720" rIns="91440" bIns="45720" rtlCol="0">
            <a:normAutofit fontScale="85000" lnSpcReduction="10000"/>
          </a:bodyPr>
          <a:lstStyle/>
          <a:p>
            <a:r>
              <a:rPr lang="en-US" dirty="0"/>
              <a:t>15 Minute Break</a:t>
            </a:r>
          </a:p>
          <a:p>
            <a:r>
              <a:rPr lang="en-US" dirty="0"/>
              <a:t>Review 2 RRC Governance Tools: Charter Template &amp; SOP Development</a:t>
            </a:r>
          </a:p>
        </p:txBody>
      </p:sp>
      <p:sp>
        <p:nvSpPr>
          <p:cNvPr id="31"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FD4DA6F2-95EE-42D2-897A-89F23EB786DB}"/>
              </a:ext>
            </a:extLst>
          </p:cNvPr>
          <p:cNvSpPr>
            <a:spLocks noGrp="1"/>
          </p:cNvSpPr>
          <p:nvPr>
            <p:ph type="dt" sz="half" idx="10"/>
          </p:nvPr>
        </p:nvSpPr>
        <p:spPr>
          <a:xfrm>
            <a:off x="320040" y="6356350"/>
            <a:ext cx="2743200" cy="365125"/>
          </a:xfrm>
        </p:spPr>
        <p:txBody>
          <a:bodyPr vert="horz" lIns="91440" tIns="45720" rIns="91440" bIns="45720" rtlCol="0" anchor="ctr">
            <a:normAutofit/>
          </a:bodyPr>
          <a:lstStyle/>
          <a:p>
            <a:pPr>
              <a:spcAft>
                <a:spcPts val="600"/>
              </a:spcAft>
            </a:pPr>
            <a:r>
              <a:rPr lang="en-US">
                <a:solidFill>
                  <a:srgbClr val="FFFFFF"/>
                </a:solidFill>
              </a:rPr>
              <a:t>April - June 2022</a:t>
            </a:r>
          </a:p>
        </p:txBody>
      </p:sp>
      <p:sp>
        <p:nvSpPr>
          <p:cNvPr id="6" name="Slide Number Placeholder 5">
            <a:extLst>
              <a:ext uri="{FF2B5EF4-FFF2-40B4-BE49-F238E27FC236}">
                <a16:creationId xmlns:a16="http://schemas.microsoft.com/office/drawing/2014/main" id="{E74697FC-4A92-4988-9D9B-5ADEB4CBAFAC}"/>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pPr>
            <a:fld id="{B2DC25EE-239B-4C5F-AAD1-255A7D5F1EE2}" type="slidenum">
              <a:rPr lang="en-US">
                <a:solidFill>
                  <a:schemeClr val="tx2">
                    <a:lumMod val="50000"/>
                    <a:lumOff val="50000"/>
                  </a:schemeClr>
                </a:solidFill>
              </a:rPr>
              <a:pPr>
                <a:spcAft>
                  <a:spcPts val="600"/>
                </a:spcAft>
              </a:pPr>
              <a:t>24</a:t>
            </a:fld>
            <a:endParaRPr lang="en-US">
              <a:solidFill>
                <a:schemeClr val="tx2">
                  <a:lumMod val="50000"/>
                  <a:lumOff val="50000"/>
                </a:schemeClr>
              </a:solidFill>
            </a:endParaRPr>
          </a:p>
        </p:txBody>
      </p:sp>
    </p:spTree>
    <p:extLst>
      <p:ext uri="{BB962C8B-B14F-4D97-AF65-F5344CB8AC3E}">
        <p14:creationId xmlns:p14="http://schemas.microsoft.com/office/powerpoint/2010/main" val="126697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table calendar on a wooden table">
            <a:extLst>
              <a:ext uri="{FF2B5EF4-FFF2-40B4-BE49-F238E27FC236}">
                <a16:creationId xmlns:a16="http://schemas.microsoft.com/office/drawing/2014/main" id="{5FC956AF-B435-47A9-9248-3958FC4A7F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94" r="14832" b="-1"/>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D850E79-5442-40A4-97FC-27C8D3B16792}"/>
              </a:ext>
            </a:extLst>
          </p:cNvPr>
          <p:cNvSpPr>
            <a:spLocks noGrp="1"/>
          </p:cNvSpPr>
          <p:nvPr>
            <p:ph type="title"/>
          </p:nvPr>
        </p:nvSpPr>
        <p:spPr>
          <a:xfrm>
            <a:off x="477981" y="1122363"/>
            <a:ext cx="4023360" cy="1404191"/>
          </a:xfrm>
        </p:spPr>
        <p:txBody>
          <a:bodyPr vert="horz" lIns="91440" tIns="45720" rIns="91440" bIns="45720" rtlCol="0" anchor="b">
            <a:normAutofit fontScale="90000"/>
          </a:bodyPr>
          <a:lstStyle/>
          <a:p>
            <a:r>
              <a:rPr lang="en-US" sz="4800" dirty="0"/>
              <a:t>What’s Next?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99A632EB-6946-431D-B182-A6B4ADFADF0A}"/>
              </a:ext>
            </a:extLst>
          </p:cNvPr>
          <p:cNvSpPr>
            <a:spLocks noGrp="1"/>
          </p:cNvSpPr>
          <p:nvPr>
            <p:ph type="dt" sz="half" idx="10"/>
          </p:nvPr>
        </p:nvSpPr>
        <p:spPr>
          <a:xfrm>
            <a:off x="477981" y="6356350"/>
            <a:ext cx="1728709" cy="365125"/>
          </a:xfrm>
        </p:spPr>
        <p:txBody>
          <a:bodyPr vert="horz" lIns="91440" tIns="45720" rIns="91440" bIns="45720" rtlCol="0" anchor="ctr">
            <a:normAutofit/>
          </a:bodyPr>
          <a:lstStyle/>
          <a:p>
            <a:pPr>
              <a:spcAft>
                <a:spcPts val="600"/>
              </a:spcAft>
            </a:pPr>
            <a:r>
              <a:rPr lang="en-US" dirty="0">
                <a:solidFill>
                  <a:schemeClr val="tx2">
                    <a:lumMod val="50000"/>
                    <a:lumOff val="50000"/>
                  </a:schemeClr>
                </a:solidFill>
              </a:rPr>
              <a:t>April - June 2022</a:t>
            </a:r>
          </a:p>
        </p:txBody>
      </p:sp>
      <p:sp>
        <p:nvSpPr>
          <p:cNvPr id="3" name="Slide Number Placeholder 2">
            <a:extLst>
              <a:ext uri="{FF2B5EF4-FFF2-40B4-BE49-F238E27FC236}">
                <a16:creationId xmlns:a16="http://schemas.microsoft.com/office/drawing/2014/main" id="{338F428E-4F4A-4F5E-ACFD-4E2CD319B076}"/>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pPr>
            <a:fld id="{3AB17EF1-CDE6-4FED-B5DC-41CBA245C5C5}" type="slidenum">
              <a:rPr lang="en-US">
                <a:solidFill>
                  <a:srgbClr val="FFFFFF"/>
                </a:solidFill>
              </a:rPr>
              <a:pPr>
                <a:spcAft>
                  <a:spcPts val="600"/>
                </a:spcAft>
              </a:pPr>
              <a:t>25</a:t>
            </a:fld>
            <a:endParaRPr lang="en-US">
              <a:solidFill>
                <a:srgbClr val="FFFFFF"/>
              </a:solidFill>
            </a:endParaRPr>
          </a:p>
        </p:txBody>
      </p:sp>
      <p:sp>
        <p:nvSpPr>
          <p:cNvPr id="9" name="TextBox 8">
            <a:extLst>
              <a:ext uri="{FF2B5EF4-FFF2-40B4-BE49-F238E27FC236}">
                <a16:creationId xmlns:a16="http://schemas.microsoft.com/office/drawing/2014/main" id="{8277A4A6-8F9F-4FFB-B742-8EBC2B76AF6F}"/>
              </a:ext>
            </a:extLst>
          </p:cNvPr>
          <p:cNvSpPr txBox="1"/>
          <p:nvPr/>
        </p:nvSpPr>
        <p:spPr>
          <a:xfrm>
            <a:off x="578652" y="2603263"/>
            <a:ext cx="5052373"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TOPIC: Workforce Planning</a:t>
            </a:r>
          </a:p>
          <a:p>
            <a:r>
              <a:rPr lang="en-US" sz="2400" dirty="0">
                <a:latin typeface="Arial" panose="020B0604020202020204" pitchFamily="34" charset="0"/>
                <a:cs typeface="Arial" panose="020B0604020202020204" pitchFamily="34" charset="0"/>
              </a:rPr>
              <a:t>Thurs, April 21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9 AM – Noon MDT</a:t>
            </a:r>
          </a:p>
          <a:p>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Remember to fill out your assessment!</a:t>
            </a:r>
          </a:p>
        </p:txBody>
      </p:sp>
    </p:spTree>
    <p:extLst>
      <p:ext uri="{BB962C8B-B14F-4D97-AF65-F5344CB8AC3E}">
        <p14:creationId xmlns:p14="http://schemas.microsoft.com/office/powerpoint/2010/main" val="3117965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47AA24-B51C-4780-85FD-3524F161D670}"/>
              </a:ext>
            </a:extLst>
          </p:cNvPr>
          <p:cNvPicPr>
            <a:picLocks noChangeAspect="1"/>
          </p:cNvPicPr>
          <p:nvPr/>
        </p:nvPicPr>
        <p:blipFill rotWithShape="1">
          <a:blip r:embed="rId2"/>
          <a:srcRect r="-1" b="6924"/>
          <a:stretch/>
        </p:blipFill>
        <p:spPr>
          <a:xfrm>
            <a:off x="20" y="10"/>
            <a:ext cx="8668492" cy="6857990"/>
          </a:xfrm>
          <a:prstGeom prst="rect">
            <a:avLst/>
          </a:prstGeom>
        </p:spPr>
      </p:pic>
      <p:sp>
        <p:nvSpPr>
          <p:cNvPr id="20" name="Rectangle 1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BFB6BA8-DFBD-4810-97DE-420FCF4D0777}"/>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Thank you!</a:t>
            </a:r>
          </a:p>
        </p:txBody>
      </p:sp>
      <p:sp>
        <p:nvSpPr>
          <p:cNvPr id="5" name="Text Placeholder 4">
            <a:extLst>
              <a:ext uri="{FF2B5EF4-FFF2-40B4-BE49-F238E27FC236}">
                <a16:creationId xmlns:a16="http://schemas.microsoft.com/office/drawing/2014/main" id="{742FC5DF-F8B4-4C8C-852E-C8698AA9829E}"/>
              </a:ext>
            </a:extLst>
          </p:cNvPr>
          <p:cNvSpPr>
            <a:spLocks noGrp="1"/>
          </p:cNvSpPr>
          <p:nvPr>
            <p:ph type="body" idx="1"/>
          </p:nvPr>
        </p:nvSpPr>
        <p:spPr>
          <a:xfrm>
            <a:off x="7848600" y="4872922"/>
            <a:ext cx="4023360" cy="1208141"/>
          </a:xfrm>
        </p:spPr>
        <p:txBody>
          <a:bodyPr vert="horz" lIns="91440" tIns="45720" rIns="91440" bIns="45720" rtlCol="0">
            <a:normAutofit/>
          </a:bodyPr>
          <a:lstStyle/>
          <a:p>
            <a:endParaRPr lang="en-US"/>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098615DF-E46F-4322-B1F9-BE040AC69B35}"/>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pPr>
            <a:fld id="{3AB17EF1-CDE6-4FED-B5DC-41CBA245C5C5}" type="slidenum">
              <a:rPr lang="en-US">
                <a:solidFill>
                  <a:schemeClr val="tx2">
                    <a:lumMod val="50000"/>
                    <a:lumOff val="50000"/>
                  </a:schemeClr>
                </a:solidFill>
              </a:rPr>
              <a:pPr>
                <a:spcAft>
                  <a:spcPts val="600"/>
                </a:spcAft>
              </a:pPr>
              <a:t>26</a:t>
            </a:fld>
            <a:endParaRPr lang="en-US">
              <a:solidFill>
                <a:schemeClr val="tx2">
                  <a:lumMod val="50000"/>
                  <a:lumOff val="50000"/>
                </a:schemeClr>
              </a:solidFill>
            </a:endParaRPr>
          </a:p>
        </p:txBody>
      </p:sp>
      <p:sp>
        <p:nvSpPr>
          <p:cNvPr id="2" name="Date Placeholder 1">
            <a:extLst>
              <a:ext uri="{FF2B5EF4-FFF2-40B4-BE49-F238E27FC236}">
                <a16:creationId xmlns:a16="http://schemas.microsoft.com/office/drawing/2014/main" id="{62E809DB-DF00-4218-B85E-F03D45AEBF50}"/>
              </a:ext>
            </a:extLst>
          </p:cNvPr>
          <p:cNvSpPr>
            <a:spLocks noGrp="1"/>
          </p:cNvSpPr>
          <p:nvPr>
            <p:ph type="dt" sz="half" idx="10"/>
          </p:nvPr>
        </p:nvSpPr>
        <p:spPr/>
        <p:txBody>
          <a:bodyPr/>
          <a:lstStyle/>
          <a:p>
            <a:r>
              <a:rPr lang="en-US"/>
              <a:t>April - June 2022</a:t>
            </a:r>
          </a:p>
        </p:txBody>
      </p:sp>
    </p:spTree>
    <p:extLst>
      <p:ext uri="{BB962C8B-B14F-4D97-AF65-F5344CB8AC3E}">
        <p14:creationId xmlns:p14="http://schemas.microsoft.com/office/powerpoint/2010/main" val="257033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B5107-559F-405C-A326-5022615553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Potential Pitfalls</a:t>
            </a:r>
          </a:p>
        </p:txBody>
      </p:sp>
      <p:sp>
        <p:nvSpPr>
          <p:cNvPr id="3" name="Content Placeholder 2">
            <a:extLst>
              <a:ext uri="{FF2B5EF4-FFF2-40B4-BE49-F238E27FC236}">
                <a16:creationId xmlns:a16="http://schemas.microsoft.com/office/drawing/2014/main" id="{3786A50D-2004-4F47-B786-0B7ABDD769BD}"/>
              </a:ext>
            </a:extLst>
          </p:cNvPr>
          <p:cNvSpPr>
            <a:spLocks noGrp="1"/>
          </p:cNvSpPr>
          <p:nvPr>
            <p:ph idx="1"/>
          </p:nvPr>
        </p:nvSpPr>
        <p:spPr>
          <a:xfrm>
            <a:off x="1115568" y="2170922"/>
            <a:ext cx="10168128" cy="4001278"/>
          </a:xfrm>
        </p:spPr>
        <p:txBody>
          <a:bodyPr/>
          <a:lstStyle/>
          <a:p>
            <a:r>
              <a:rPr lang="en-US" dirty="0"/>
              <a:t>Using real situations (as opposed to generic examples) can activate frustrations about how things have been</a:t>
            </a:r>
          </a:p>
          <a:p>
            <a:pPr lvl="1"/>
            <a:r>
              <a:rPr lang="en-US" dirty="0"/>
              <a:t>Antidote: focus on what is needed now</a:t>
            </a:r>
          </a:p>
          <a:p>
            <a:r>
              <a:rPr lang="en-US" dirty="0"/>
              <a:t>Working across multiple real-time examples can feel confusing</a:t>
            </a:r>
          </a:p>
          <a:p>
            <a:pPr lvl="1"/>
            <a:r>
              <a:rPr lang="en-US" dirty="0"/>
              <a:t>Antidote: focus on identifying the governance needs in each</a:t>
            </a:r>
          </a:p>
          <a:p>
            <a:r>
              <a:rPr lang="en-US" dirty="0"/>
              <a:t>The ability to fix long-existing issues with some simple tools can strain credulity </a:t>
            </a:r>
          </a:p>
          <a:p>
            <a:pPr lvl="1"/>
            <a:r>
              <a:rPr lang="en-US" dirty="0"/>
              <a:t>Antidote: give it a try!</a:t>
            </a:r>
          </a:p>
          <a:p>
            <a:endParaRPr lang="en-US" dirty="0"/>
          </a:p>
        </p:txBody>
      </p:sp>
      <p:sp>
        <p:nvSpPr>
          <p:cNvPr id="4" name="Date Placeholder 3">
            <a:extLst>
              <a:ext uri="{FF2B5EF4-FFF2-40B4-BE49-F238E27FC236}">
                <a16:creationId xmlns:a16="http://schemas.microsoft.com/office/drawing/2014/main" id="{BD47D394-B331-47CB-83EC-C9F91930C3CD}"/>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6689E107-3365-4D6C-8FE4-B9F294E3A639}"/>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D5497390-2D67-4C0E-85C7-834FC4FB8E5D}"/>
              </a:ext>
            </a:extLst>
          </p:cNvPr>
          <p:cNvSpPr>
            <a:spLocks noGrp="1"/>
          </p:cNvSpPr>
          <p:nvPr>
            <p:ph type="sldNum" sz="quarter" idx="12"/>
          </p:nvPr>
        </p:nvSpPr>
        <p:spPr/>
        <p:txBody>
          <a:bodyPr/>
          <a:lstStyle/>
          <a:p>
            <a:fld id="{B2DC25EE-239B-4C5F-AAD1-255A7D5F1EE2}" type="slidenum">
              <a:rPr lang="en-US" smtClean="0"/>
              <a:t>3</a:t>
            </a:fld>
            <a:endParaRPr lang="en-US"/>
          </a:p>
        </p:txBody>
      </p:sp>
    </p:spTree>
    <p:extLst>
      <p:ext uri="{BB962C8B-B14F-4D97-AF65-F5344CB8AC3E}">
        <p14:creationId xmlns:p14="http://schemas.microsoft.com/office/powerpoint/2010/main" val="31891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3074-96F0-4E58-8E9B-15BB7AE76EB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Some Governance Principles</a:t>
            </a:r>
          </a:p>
        </p:txBody>
      </p:sp>
      <p:sp>
        <p:nvSpPr>
          <p:cNvPr id="3" name="Content Placeholder 2">
            <a:extLst>
              <a:ext uri="{FF2B5EF4-FFF2-40B4-BE49-F238E27FC236}">
                <a16:creationId xmlns:a16="http://schemas.microsoft.com/office/drawing/2014/main" id="{828F796A-9AE8-4008-9402-9BBC1D69F499}"/>
              </a:ext>
            </a:extLst>
          </p:cNvPr>
          <p:cNvSpPr>
            <a:spLocks noGrp="1"/>
          </p:cNvSpPr>
          <p:nvPr>
            <p:ph idx="1"/>
          </p:nvPr>
        </p:nvSpPr>
        <p:spPr/>
        <p:txBody>
          <a:bodyPr/>
          <a:lstStyle/>
          <a:p>
            <a:r>
              <a:rPr lang="en-US" dirty="0"/>
              <a:t>Re-tooling governance depends on our ability to see what is desired (not re-hash the past)</a:t>
            </a:r>
          </a:p>
          <a:p>
            <a:r>
              <a:rPr lang="en-US" dirty="0"/>
              <a:t>Starting with Decision Space (rather than entities) enables us to better see what governance is needed</a:t>
            </a:r>
          </a:p>
          <a:p>
            <a:r>
              <a:rPr lang="en-US" dirty="0"/>
              <a:t>Consistency in governance is EVERYTHING – that’s why we use RRC tools</a:t>
            </a:r>
          </a:p>
          <a:p>
            <a:endParaRPr lang="en-US" dirty="0"/>
          </a:p>
          <a:p>
            <a:endParaRPr lang="en-US" dirty="0"/>
          </a:p>
        </p:txBody>
      </p:sp>
      <p:sp>
        <p:nvSpPr>
          <p:cNvPr id="4" name="Date Placeholder 3">
            <a:extLst>
              <a:ext uri="{FF2B5EF4-FFF2-40B4-BE49-F238E27FC236}">
                <a16:creationId xmlns:a16="http://schemas.microsoft.com/office/drawing/2014/main" id="{BB74A1C3-1AD5-46C8-BB0C-E248B2F58143}"/>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F9021A1C-B5B9-4DC8-9F7A-53413830208D}"/>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DEA5F8DE-C897-471C-A0BD-C976DBF25F4E}"/>
              </a:ext>
            </a:extLst>
          </p:cNvPr>
          <p:cNvSpPr>
            <a:spLocks noGrp="1"/>
          </p:cNvSpPr>
          <p:nvPr>
            <p:ph type="sldNum" sz="quarter" idx="12"/>
          </p:nvPr>
        </p:nvSpPr>
        <p:spPr/>
        <p:txBody>
          <a:bodyPr/>
          <a:lstStyle/>
          <a:p>
            <a:fld id="{B2DC25EE-239B-4C5F-AAD1-255A7D5F1EE2}" type="slidenum">
              <a:rPr lang="en-US" smtClean="0"/>
              <a:t>4</a:t>
            </a:fld>
            <a:endParaRPr lang="en-US"/>
          </a:p>
        </p:txBody>
      </p:sp>
    </p:spTree>
    <p:extLst>
      <p:ext uri="{BB962C8B-B14F-4D97-AF65-F5344CB8AC3E}">
        <p14:creationId xmlns:p14="http://schemas.microsoft.com/office/powerpoint/2010/main" val="376865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929D3A-832D-4A5E-9051-1AB939FBD91E}"/>
              </a:ext>
            </a:extLst>
          </p:cNvPr>
          <p:cNvSpPr>
            <a:spLocks noGrp="1"/>
          </p:cNvSpPr>
          <p:nvPr>
            <p:ph type="title"/>
          </p:nvPr>
        </p:nvSpPr>
        <p:spPr>
          <a:xfrm>
            <a:off x="838199" y="564211"/>
            <a:ext cx="4571999" cy="1165002"/>
          </a:xfrm>
        </p:spPr>
        <p:txBody>
          <a:bodyPr anchor="b">
            <a:normAutofit/>
          </a:bodyPr>
          <a:lstStyle/>
          <a:p>
            <a:r>
              <a:rPr lang="en-US" sz="3300" dirty="0"/>
              <a:t>Learning Objectives</a:t>
            </a:r>
            <a:br>
              <a:rPr lang="en-US" sz="3300" dirty="0"/>
            </a:br>
            <a:endParaRPr lang="en-US" sz="3300" dirty="0"/>
          </a:p>
        </p:txBody>
      </p:sp>
      <p:sp>
        <p:nvSpPr>
          <p:cNvPr id="3" name="Content Placeholder 2">
            <a:extLst>
              <a:ext uri="{FF2B5EF4-FFF2-40B4-BE49-F238E27FC236}">
                <a16:creationId xmlns:a16="http://schemas.microsoft.com/office/drawing/2014/main" id="{B3446F42-5345-4BD7-9230-4690A31AC839}"/>
              </a:ext>
            </a:extLst>
          </p:cNvPr>
          <p:cNvSpPr>
            <a:spLocks noGrp="1"/>
          </p:cNvSpPr>
          <p:nvPr>
            <p:ph idx="1"/>
          </p:nvPr>
        </p:nvSpPr>
        <p:spPr>
          <a:xfrm>
            <a:off x="838199" y="2055327"/>
            <a:ext cx="4571999" cy="3776975"/>
          </a:xfrm>
        </p:spPr>
        <p:txBody>
          <a:bodyPr>
            <a:normAutofit lnSpcReduction="10000"/>
          </a:bodyPr>
          <a:lstStyle/>
          <a:p>
            <a:r>
              <a:rPr lang="en-US" sz="2000" dirty="0"/>
              <a:t>Understanding of Governance terms</a:t>
            </a:r>
          </a:p>
          <a:p>
            <a:r>
              <a:rPr lang="en-US" sz="2000" dirty="0"/>
              <a:t>Increased ability to assess Governance needs</a:t>
            </a:r>
          </a:p>
          <a:p>
            <a:r>
              <a:rPr lang="en-US" sz="2000" dirty="0"/>
              <a:t>Applied practice in developing Governance products</a:t>
            </a:r>
          </a:p>
          <a:p>
            <a:r>
              <a:rPr lang="en-US" sz="2000" dirty="0"/>
              <a:t>Applied practice in reviewing Governance products</a:t>
            </a:r>
          </a:p>
          <a:p>
            <a:r>
              <a:rPr lang="en-US" sz="2000" dirty="0"/>
              <a:t>Transform your ability to work with governance</a:t>
            </a:r>
          </a:p>
          <a:p>
            <a:endParaRPr lang="en-US" sz="1800" dirty="0"/>
          </a:p>
          <a:p>
            <a:endParaRPr lang="en-US" sz="1800" dirty="0"/>
          </a:p>
          <a:p>
            <a:pPr marL="457200" lvl="1" indent="0">
              <a:buNone/>
            </a:pPr>
            <a:endParaRPr lang="en-US" sz="1800" dirty="0"/>
          </a:p>
          <a:p>
            <a:pPr lvl="1"/>
            <a:endParaRPr lang="en-US" sz="1800" dirty="0"/>
          </a:p>
          <a:p>
            <a:endParaRPr lang="en-US" sz="1800" dirty="0"/>
          </a:p>
        </p:txBody>
      </p:sp>
      <p:pic>
        <p:nvPicPr>
          <p:cNvPr id="5" name="Picture 4" descr="Person writing on notebook">
            <a:extLst>
              <a:ext uri="{FF2B5EF4-FFF2-40B4-BE49-F238E27FC236}">
                <a16:creationId xmlns:a16="http://schemas.microsoft.com/office/drawing/2014/main" id="{03DDEEFF-84C0-4564-BB5E-654B33D488D9}"/>
              </a:ext>
            </a:extLst>
          </p:cNvPr>
          <p:cNvPicPr>
            <a:picLocks noChangeAspect="1"/>
          </p:cNvPicPr>
          <p:nvPr/>
        </p:nvPicPr>
        <p:blipFill rotWithShape="1">
          <a:blip r:embed="rId3">
            <a:extLst>
              <a:ext uri="{28A0092B-C50C-407E-A947-70E740481C1C}">
                <a14:useLocalDpi xmlns:a14="http://schemas.microsoft.com/office/drawing/2010/main" val="0"/>
              </a:ext>
            </a:extLst>
          </a:blip>
          <a:srcRect l="25314" r="21759" b="-1"/>
          <a:stretch/>
        </p:blipFill>
        <p:spPr>
          <a:xfrm>
            <a:off x="6190488" y="566928"/>
            <a:ext cx="5157216" cy="5286197"/>
          </a:xfrm>
          <a:prstGeom prst="rect">
            <a:avLst/>
          </a:prstGeom>
        </p:spPr>
      </p:pic>
      <p:sp>
        <p:nvSpPr>
          <p:cNvPr id="14" name="Rectangle 13">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C0A4B387-E4F7-4AA6-B1BC-8C9BECC9A2B7}"/>
              </a:ext>
            </a:extLst>
          </p:cNvPr>
          <p:cNvSpPr>
            <a:spLocks noGrp="1"/>
          </p:cNvSpPr>
          <p:nvPr>
            <p:ph type="dt" sz="half" idx="10"/>
          </p:nvPr>
        </p:nvSpPr>
        <p:spPr>
          <a:xfrm>
            <a:off x="1115568" y="6356350"/>
            <a:ext cx="2743200" cy="365125"/>
          </a:xfrm>
        </p:spPr>
        <p:txBody>
          <a:bodyPr>
            <a:normAutofit/>
          </a:bodyPr>
          <a:lstStyle/>
          <a:p>
            <a:pPr>
              <a:spcAft>
                <a:spcPts val="600"/>
              </a:spcAft>
            </a:pPr>
            <a:r>
              <a:rPr lang="en-US"/>
              <a:t>April - June 2022</a:t>
            </a:r>
          </a:p>
        </p:txBody>
      </p:sp>
      <p:sp>
        <p:nvSpPr>
          <p:cNvPr id="4" name="Footer Placeholder 3">
            <a:extLst>
              <a:ext uri="{FF2B5EF4-FFF2-40B4-BE49-F238E27FC236}">
                <a16:creationId xmlns:a16="http://schemas.microsoft.com/office/drawing/2014/main" id="{CA73A806-9C97-460A-8148-3783F48937B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Rebecca Reynolds Consulting - copyright 2022</a:t>
            </a:r>
          </a:p>
        </p:txBody>
      </p:sp>
      <p:sp>
        <p:nvSpPr>
          <p:cNvPr id="6" name="Slide Number Placeholder 5">
            <a:extLst>
              <a:ext uri="{FF2B5EF4-FFF2-40B4-BE49-F238E27FC236}">
                <a16:creationId xmlns:a16="http://schemas.microsoft.com/office/drawing/2014/main" id="{1565A237-B018-4BB3-ACA5-5BB48E5AF06B}"/>
              </a:ext>
            </a:extLst>
          </p:cNvPr>
          <p:cNvSpPr>
            <a:spLocks noGrp="1"/>
          </p:cNvSpPr>
          <p:nvPr>
            <p:ph type="sldNum" sz="quarter" idx="12"/>
          </p:nvPr>
        </p:nvSpPr>
        <p:spPr>
          <a:xfrm>
            <a:off x="8540496" y="6356350"/>
            <a:ext cx="2743200" cy="365125"/>
          </a:xfrm>
        </p:spPr>
        <p:txBody>
          <a:bodyPr>
            <a:normAutofit/>
          </a:bodyPr>
          <a:lstStyle/>
          <a:p>
            <a:pPr>
              <a:spcAft>
                <a:spcPts val="600"/>
              </a:spcAft>
            </a:pPr>
            <a:fld id="{3AB17EF1-CDE6-4FED-B5DC-41CBA245C5C5}" type="slidenum">
              <a:rPr lang="en-US"/>
              <a:pPr>
                <a:spcAft>
                  <a:spcPts val="600"/>
                </a:spcAft>
              </a:pPr>
              <a:t>5</a:t>
            </a:fld>
            <a:endParaRPr lang="en-US"/>
          </a:p>
        </p:txBody>
      </p:sp>
    </p:spTree>
    <p:extLst>
      <p:ext uri="{BB962C8B-B14F-4D97-AF65-F5344CB8AC3E}">
        <p14:creationId xmlns:p14="http://schemas.microsoft.com/office/powerpoint/2010/main" val="3563892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6B40-EB94-4586-8928-6310FA3B63F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Your Desired Outcomes</a:t>
            </a:r>
          </a:p>
        </p:txBody>
      </p:sp>
      <p:sp>
        <p:nvSpPr>
          <p:cNvPr id="3" name="Content Placeholder 2">
            <a:extLst>
              <a:ext uri="{FF2B5EF4-FFF2-40B4-BE49-F238E27FC236}">
                <a16:creationId xmlns:a16="http://schemas.microsoft.com/office/drawing/2014/main" id="{D5F1733E-3383-4BC5-94BC-F80EC72461AC}"/>
              </a:ext>
            </a:extLst>
          </p:cNvPr>
          <p:cNvSpPr>
            <a:spLocks noGrp="1"/>
          </p:cNvSpPr>
          <p:nvPr>
            <p:ph idx="1"/>
          </p:nvPr>
        </p:nvSpPr>
        <p:spPr/>
        <p:txBody>
          <a:bodyPr/>
          <a:lstStyle/>
          <a:p>
            <a:r>
              <a:rPr lang="en-US" dirty="0"/>
              <a:t>Round Robin: one thing you’d like to get from this workshop</a:t>
            </a:r>
          </a:p>
        </p:txBody>
      </p:sp>
      <p:sp>
        <p:nvSpPr>
          <p:cNvPr id="4" name="Date Placeholder 3">
            <a:extLst>
              <a:ext uri="{FF2B5EF4-FFF2-40B4-BE49-F238E27FC236}">
                <a16:creationId xmlns:a16="http://schemas.microsoft.com/office/drawing/2014/main" id="{01AF875A-42EF-4630-B4DB-4BE146763185}"/>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2D9315EA-27D1-43BE-8DA0-6BF65A4A8822}"/>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22D89D8F-E6B1-436C-9E4F-8DE7C7C36301}"/>
              </a:ext>
            </a:extLst>
          </p:cNvPr>
          <p:cNvSpPr>
            <a:spLocks noGrp="1"/>
          </p:cNvSpPr>
          <p:nvPr>
            <p:ph type="sldNum" sz="quarter" idx="12"/>
          </p:nvPr>
        </p:nvSpPr>
        <p:spPr/>
        <p:txBody>
          <a:bodyPr/>
          <a:lstStyle/>
          <a:p>
            <a:fld id="{B2DC25EE-239B-4C5F-AAD1-255A7D5F1EE2}" type="slidenum">
              <a:rPr lang="en-US" smtClean="0"/>
              <a:t>6</a:t>
            </a:fld>
            <a:endParaRPr lang="en-US"/>
          </a:p>
        </p:txBody>
      </p:sp>
    </p:spTree>
    <p:extLst>
      <p:ext uri="{BB962C8B-B14F-4D97-AF65-F5344CB8AC3E}">
        <p14:creationId xmlns:p14="http://schemas.microsoft.com/office/powerpoint/2010/main" val="353068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585A-DF2C-4CCB-82D4-E5B9A2E4B4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we’ll work</a:t>
            </a:r>
          </a:p>
        </p:txBody>
      </p:sp>
      <p:sp>
        <p:nvSpPr>
          <p:cNvPr id="3" name="Content Placeholder 2">
            <a:extLst>
              <a:ext uri="{FF2B5EF4-FFF2-40B4-BE49-F238E27FC236}">
                <a16:creationId xmlns:a16="http://schemas.microsoft.com/office/drawing/2014/main" id="{C459B1DA-554F-4D9A-AEDC-D7335FB35AF5}"/>
              </a:ext>
            </a:extLst>
          </p:cNvPr>
          <p:cNvSpPr>
            <a:spLocks noGrp="1"/>
          </p:cNvSpPr>
          <p:nvPr>
            <p:ph idx="1"/>
          </p:nvPr>
        </p:nvSpPr>
        <p:spPr>
          <a:xfrm>
            <a:off x="578498" y="2148342"/>
            <a:ext cx="10705198" cy="3694176"/>
          </a:xfrm>
        </p:spPr>
        <p:txBody>
          <a:bodyPr>
            <a:normAutofit fontScale="85000" lnSpcReduction="20000"/>
          </a:bodyPr>
          <a:lstStyle/>
          <a:p>
            <a:r>
              <a:rPr lang="en-US" dirty="0"/>
              <a:t>“Triage” each topic area, based on assessment results</a:t>
            </a:r>
          </a:p>
          <a:p>
            <a:r>
              <a:rPr lang="en-US" dirty="0"/>
              <a:t>Decide what governance product is needed:</a:t>
            </a:r>
          </a:p>
          <a:p>
            <a:pPr lvl="1"/>
            <a:r>
              <a:rPr lang="en-US" dirty="0"/>
              <a:t>Charter (for Group)</a:t>
            </a:r>
          </a:p>
          <a:p>
            <a:pPr lvl="1"/>
            <a:r>
              <a:rPr lang="en-US" dirty="0"/>
              <a:t>Role Description (for Individual)</a:t>
            </a:r>
          </a:p>
          <a:p>
            <a:pPr lvl="1"/>
            <a:r>
              <a:rPr lang="en-US" dirty="0"/>
              <a:t>SOP (Process)</a:t>
            </a:r>
          </a:p>
          <a:p>
            <a:pPr lvl="1"/>
            <a:r>
              <a:rPr lang="en-US" dirty="0"/>
              <a:t>Strategic Plan</a:t>
            </a:r>
          </a:p>
          <a:p>
            <a:pPr lvl="1"/>
            <a:r>
              <a:rPr lang="en-US" dirty="0"/>
              <a:t>Other?</a:t>
            </a:r>
          </a:p>
          <a:p>
            <a:r>
              <a:rPr lang="en-US" dirty="0"/>
              <a:t>Product Development Lead: using RRC tools, work with team to create a draft product for review</a:t>
            </a:r>
          </a:p>
          <a:p>
            <a:pPr lvl="1"/>
            <a:r>
              <a:rPr lang="en-US" dirty="0"/>
              <a:t>Rebecca is available to help, if desired! </a:t>
            </a:r>
            <a:r>
              <a:rPr lang="en-US" i="1" dirty="0"/>
              <a:t>Also, email your draft products to Rebecca a day before the session that it will be reviewed.</a:t>
            </a:r>
          </a:p>
        </p:txBody>
      </p:sp>
      <p:sp>
        <p:nvSpPr>
          <p:cNvPr id="4" name="Date Placeholder 3">
            <a:extLst>
              <a:ext uri="{FF2B5EF4-FFF2-40B4-BE49-F238E27FC236}">
                <a16:creationId xmlns:a16="http://schemas.microsoft.com/office/drawing/2014/main" id="{D1164E3D-31AB-4148-9ECC-AAD611DA6234}"/>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5C170778-C03E-43A6-9D58-84CF58FB28BE}"/>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209C9E63-263D-46D8-B623-E731EDE3B7C6}"/>
              </a:ext>
            </a:extLst>
          </p:cNvPr>
          <p:cNvSpPr>
            <a:spLocks noGrp="1"/>
          </p:cNvSpPr>
          <p:nvPr>
            <p:ph type="sldNum" sz="quarter" idx="12"/>
          </p:nvPr>
        </p:nvSpPr>
        <p:spPr/>
        <p:txBody>
          <a:bodyPr/>
          <a:lstStyle/>
          <a:p>
            <a:fld id="{B2DC25EE-239B-4C5F-AAD1-255A7D5F1EE2}" type="slidenum">
              <a:rPr lang="en-US" smtClean="0"/>
              <a:t>7</a:t>
            </a:fld>
            <a:endParaRPr lang="en-US"/>
          </a:p>
        </p:txBody>
      </p:sp>
    </p:spTree>
    <p:extLst>
      <p:ext uri="{BB962C8B-B14F-4D97-AF65-F5344CB8AC3E}">
        <p14:creationId xmlns:p14="http://schemas.microsoft.com/office/powerpoint/2010/main" val="13648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2E7F-CF15-4F5A-A646-912381412C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RRC Governance Resources</a:t>
            </a:r>
          </a:p>
        </p:txBody>
      </p:sp>
      <p:sp>
        <p:nvSpPr>
          <p:cNvPr id="3" name="Content Placeholder 2">
            <a:extLst>
              <a:ext uri="{FF2B5EF4-FFF2-40B4-BE49-F238E27FC236}">
                <a16:creationId xmlns:a16="http://schemas.microsoft.com/office/drawing/2014/main" id="{F26A3D27-56D5-446A-8456-FF4BEF77FF98}"/>
              </a:ext>
            </a:extLst>
          </p:cNvPr>
          <p:cNvSpPr>
            <a:spLocks noGrp="1"/>
          </p:cNvSpPr>
          <p:nvPr>
            <p:ph sz="half" idx="1"/>
          </p:nvPr>
        </p:nvSpPr>
        <p:spPr>
          <a:xfrm>
            <a:off x="1115567" y="2478024"/>
            <a:ext cx="5266571" cy="3694176"/>
          </a:xfrm>
        </p:spPr>
        <p:txBody>
          <a:bodyPr>
            <a:normAutofit lnSpcReduction="10000"/>
          </a:bodyPr>
          <a:lstStyle/>
          <a:p>
            <a:endParaRPr lang="en-US" b="1"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cs typeface="Times New Roman" panose="02020603050405020304" pitchFamily="18" charset="0"/>
              </a:rPr>
              <a:t>Governance Assessment Survey</a:t>
            </a:r>
          </a:p>
          <a:p>
            <a:pPr marL="457200" lvl="1" indent="0">
              <a:buNone/>
            </a:pPr>
            <a:r>
              <a:rPr lang="en-US" dirty="0">
                <a:solidFill>
                  <a:srgbClr val="000000"/>
                </a:solidFill>
                <a:latin typeface="Calibri" panose="020F0502020204030204" pitchFamily="34" charset="0"/>
                <a:cs typeface="Times New Roman" panose="02020603050405020304" pitchFamily="18" charset="0"/>
              </a:rPr>
              <a:t>please fill out PRIOR to </a:t>
            </a:r>
            <a:r>
              <a:rPr lang="en-US" u="sng" dirty="0">
                <a:solidFill>
                  <a:srgbClr val="000000"/>
                </a:solidFill>
                <a:latin typeface="Calibri" panose="020F0502020204030204" pitchFamily="34" charset="0"/>
                <a:cs typeface="Times New Roman" panose="02020603050405020304" pitchFamily="18" charset="0"/>
              </a:rPr>
              <a:t>each</a:t>
            </a:r>
            <a:r>
              <a:rPr lang="en-US" dirty="0">
                <a:solidFill>
                  <a:srgbClr val="000000"/>
                </a:solidFill>
                <a:latin typeface="Calibri" panose="020F0502020204030204" pitchFamily="34" charset="0"/>
                <a:cs typeface="Times New Roman" panose="02020603050405020304" pitchFamily="18" charset="0"/>
              </a:rPr>
              <a:t> Workshop topic</a:t>
            </a:r>
          </a:p>
          <a:p>
            <a:pPr marL="0" indent="0">
              <a:buNone/>
            </a:pPr>
            <a:endParaRPr lang="en-US" dirty="0">
              <a:solidFill>
                <a:srgbClr val="000000"/>
              </a:solidFill>
              <a:latin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721E2AB-E1C5-4F0B-9631-74C0BB2966DE}"/>
              </a:ext>
            </a:extLst>
          </p:cNvPr>
          <p:cNvSpPr>
            <a:spLocks noGrp="1"/>
          </p:cNvSpPr>
          <p:nvPr>
            <p:ph sz="half" idx="2"/>
          </p:nvPr>
        </p:nvSpPr>
        <p:spPr>
          <a:xfrm>
            <a:off x="6744165" y="2570099"/>
            <a:ext cx="4937760" cy="3694176"/>
          </a:xfrm>
        </p:spPr>
        <p:txBody>
          <a:bodyPr>
            <a:normAutofit lnSpcReduction="10000"/>
          </a:bodyPr>
          <a:lstStyle/>
          <a:p>
            <a:r>
              <a:rPr lang="en-US" b="1" dirty="0">
                <a:latin typeface="Calibri" panose="020F0502020204030204" pitchFamily="34" charset="0"/>
                <a:cs typeface="Calibri" panose="020F0502020204030204" pitchFamily="34" charset="0"/>
              </a:rPr>
              <a:t>RRC Tools</a:t>
            </a:r>
          </a:p>
          <a:p>
            <a:pPr lvl="1"/>
            <a:r>
              <a:rPr lang="en-US" dirty="0">
                <a:latin typeface="Calibri" panose="020F0502020204030204" pitchFamily="34" charset="0"/>
                <a:cs typeface="Calibri" panose="020F0502020204030204" pitchFamily="34" charset="0"/>
              </a:rPr>
              <a:t>Charter Template</a:t>
            </a:r>
          </a:p>
          <a:p>
            <a:pPr lvl="1"/>
            <a:r>
              <a:rPr lang="en-US" dirty="0">
                <a:latin typeface="Calibri" panose="020F0502020204030204" pitchFamily="34" charset="0"/>
                <a:cs typeface="Calibri" panose="020F0502020204030204" pitchFamily="34" charset="0"/>
              </a:rPr>
              <a:t>Role Description Template</a:t>
            </a:r>
          </a:p>
          <a:p>
            <a:pPr lvl="1"/>
            <a:r>
              <a:rPr lang="en-US" dirty="0">
                <a:latin typeface="Calibri" panose="020F0502020204030204" pitchFamily="34" charset="0"/>
                <a:cs typeface="Calibri" panose="020F0502020204030204" pitchFamily="34" charset="0"/>
              </a:rPr>
              <a:t>SOP Development Tool</a:t>
            </a:r>
          </a:p>
          <a:p>
            <a:pPr lvl="1"/>
            <a:r>
              <a:rPr lang="en-US" dirty="0">
                <a:latin typeface="Calibri" panose="020F0502020204030204" pitchFamily="34" charset="0"/>
                <a:cs typeface="Calibri" panose="020F0502020204030204" pitchFamily="34" charset="0"/>
              </a:rPr>
              <a:t>Strategic Plan Template</a:t>
            </a:r>
          </a:p>
          <a:p>
            <a:pPr lvl="1"/>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Background Docs</a:t>
            </a:r>
          </a:p>
          <a:p>
            <a:pPr lvl="1"/>
            <a:r>
              <a:rPr lang="en-US" dirty="0">
                <a:solidFill>
                  <a:srgbClr val="000000"/>
                </a:solidFill>
                <a:latin typeface="Calibri" panose="020F0502020204030204" pitchFamily="34" charset="0"/>
                <a:cs typeface="Times New Roman" panose="02020603050405020304" pitchFamily="18" charset="0"/>
              </a:rPr>
              <a:t>Governance Terms Defined</a:t>
            </a:r>
          </a:p>
          <a:p>
            <a:pPr lvl="1"/>
            <a:r>
              <a:rPr lang="en-US" dirty="0">
                <a:solidFill>
                  <a:srgbClr val="000000"/>
                </a:solidFill>
                <a:latin typeface="Calibri" panose="020F0502020204030204" pitchFamily="34" charset="0"/>
                <a:cs typeface="Times New Roman" panose="02020603050405020304" pitchFamily="18" charset="0"/>
              </a:rPr>
              <a:t>Jan RLT Governance Session PPT</a:t>
            </a:r>
          </a:p>
          <a:p>
            <a:pPr lvl="1"/>
            <a:endParaRPr lang="en-US" dirty="0">
              <a:solidFill>
                <a:srgbClr val="000000"/>
              </a:solidFill>
              <a:latin typeface="Calibri" panose="020F0502020204030204" pitchFamily="34" charset="0"/>
              <a:cs typeface="Times New Roman" panose="02020603050405020304" pitchFamily="18" charset="0"/>
            </a:endParaRPr>
          </a:p>
          <a:p>
            <a:pPr lvl="1"/>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1445610F-5D22-476F-A2A4-9F58BDB8AE8C}"/>
              </a:ext>
            </a:extLst>
          </p:cNvPr>
          <p:cNvSpPr>
            <a:spLocks noGrp="1"/>
          </p:cNvSpPr>
          <p:nvPr>
            <p:ph type="dt" sz="half" idx="10"/>
          </p:nvPr>
        </p:nvSpPr>
        <p:spPr/>
        <p:txBody>
          <a:bodyPr/>
          <a:lstStyle/>
          <a:p>
            <a:r>
              <a:rPr lang="en-US"/>
              <a:t>April - June 2022</a:t>
            </a:r>
          </a:p>
        </p:txBody>
      </p:sp>
      <p:sp>
        <p:nvSpPr>
          <p:cNvPr id="5" name="Footer Placeholder 4">
            <a:extLst>
              <a:ext uri="{FF2B5EF4-FFF2-40B4-BE49-F238E27FC236}">
                <a16:creationId xmlns:a16="http://schemas.microsoft.com/office/drawing/2014/main" id="{4F9489AA-87BC-41EA-8254-433EF17FBA32}"/>
              </a:ext>
            </a:extLst>
          </p:cNvPr>
          <p:cNvSpPr>
            <a:spLocks noGrp="1"/>
          </p:cNvSpPr>
          <p:nvPr>
            <p:ph type="ftr" sz="quarter" idx="11"/>
          </p:nvPr>
        </p:nvSpPr>
        <p:spPr/>
        <p:txBody>
          <a:bodyPr/>
          <a:lstStyle/>
          <a:p>
            <a:r>
              <a:rPr lang="en-US"/>
              <a:t>Rebecca Reynolds Consulting - copyright 2022</a:t>
            </a:r>
          </a:p>
        </p:txBody>
      </p:sp>
      <p:sp>
        <p:nvSpPr>
          <p:cNvPr id="6" name="Slide Number Placeholder 5">
            <a:extLst>
              <a:ext uri="{FF2B5EF4-FFF2-40B4-BE49-F238E27FC236}">
                <a16:creationId xmlns:a16="http://schemas.microsoft.com/office/drawing/2014/main" id="{C48CFB72-A645-4138-9A8C-DB3E8D38E2A5}"/>
              </a:ext>
            </a:extLst>
          </p:cNvPr>
          <p:cNvSpPr>
            <a:spLocks noGrp="1"/>
          </p:cNvSpPr>
          <p:nvPr>
            <p:ph type="sldNum" sz="quarter" idx="12"/>
          </p:nvPr>
        </p:nvSpPr>
        <p:spPr/>
        <p:txBody>
          <a:bodyPr/>
          <a:lstStyle/>
          <a:p>
            <a:fld id="{B2DC25EE-239B-4C5F-AAD1-255A7D5F1EE2}" type="slidenum">
              <a:rPr lang="en-US" smtClean="0"/>
              <a:t>8</a:t>
            </a:fld>
            <a:endParaRPr lang="en-US"/>
          </a:p>
        </p:txBody>
      </p:sp>
      <p:sp>
        <p:nvSpPr>
          <p:cNvPr id="8" name="TextBox 7">
            <a:extLst>
              <a:ext uri="{FF2B5EF4-FFF2-40B4-BE49-F238E27FC236}">
                <a16:creationId xmlns:a16="http://schemas.microsoft.com/office/drawing/2014/main" id="{7CF51322-B276-43A4-99AB-FDB41CC8F270}"/>
              </a:ext>
            </a:extLst>
          </p:cNvPr>
          <p:cNvSpPr txBox="1"/>
          <p:nvPr/>
        </p:nvSpPr>
        <p:spPr>
          <a:xfrm>
            <a:off x="1567542" y="1994524"/>
            <a:ext cx="10114383" cy="830997"/>
          </a:xfrm>
          <a:prstGeom prst="rect">
            <a:avLst/>
          </a:prstGeom>
          <a:noFill/>
        </p:spPr>
        <p:txBody>
          <a:bodyPr wrap="square" rtlCol="0">
            <a:spAutoFit/>
          </a:bodyPr>
          <a:lstStyle/>
          <a:p>
            <a:r>
              <a:rPr lang="en-US" sz="2400" dirty="0"/>
              <a:t>RRC webpage: </a:t>
            </a:r>
            <a:r>
              <a:rPr lang="en-US" sz="2400" u="sng" dirty="0">
                <a:solidFill>
                  <a:srgbClr val="000000"/>
                </a:solidFill>
                <a:latin typeface="Calibri" panose="020F0502020204030204" pitchFamily="34" charset="0"/>
                <a:cs typeface="Times New Roman" panose="02020603050405020304" pitchFamily="18" charset="0"/>
                <a:hlinkClick r:id="rId2"/>
              </a:rPr>
              <a:t>https://www.RebeccaReynoldsConsulting.com/usfsr3.html</a:t>
            </a:r>
            <a:r>
              <a:rPr lang="en-US" sz="2400" u="sng" dirty="0">
                <a:solidFill>
                  <a:srgbClr val="000000"/>
                </a:solidFill>
                <a:latin typeface="Calibri" panose="020F0502020204030204" pitchFamily="34" charset="0"/>
                <a:cs typeface="Times New Roman" panose="02020603050405020304" pitchFamily="18" charset="0"/>
              </a:rPr>
              <a:t> </a:t>
            </a:r>
          </a:p>
          <a:p>
            <a:r>
              <a:rPr lang="en-US" sz="2400" dirty="0"/>
              <a:t> </a:t>
            </a:r>
          </a:p>
        </p:txBody>
      </p:sp>
    </p:spTree>
    <p:extLst>
      <p:ext uri="{BB962C8B-B14F-4D97-AF65-F5344CB8AC3E}">
        <p14:creationId xmlns:p14="http://schemas.microsoft.com/office/powerpoint/2010/main" val="615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2757-30BC-4DCE-816E-0DB7F7956549}"/>
              </a:ext>
            </a:extLst>
          </p:cNvPr>
          <p:cNvSpPr>
            <a:spLocks noGrp="1"/>
          </p:cNvSpPr>
          <p:nvPr>
            <p:ph type="title"/>
          </p:nvPr>
        </p:nvSpPr>
        <p:spPr>
          <a:xfrm>
            <a:off x="838200" y="37606"/>
            <a:ext cx="10515600" cy="1325563"/>
          </a:xfrm>
        </p:spPr>
        <p:txBody>
          <a:bodyPr/>
          <a:lstStyle/>
          <a:p>
            <a:r>
              <a:rPr lang="en-US" dirty="0"/>
              <a:t>Schedule</a:t>
            </a:r>
          </a:p>
        </p:txBody>
      </p:sp>
      <p:graphicFrame>
        <p:nvGraphicFramePr>
          <p:cNvPr id="4" name="Table 4">
            <a:extLst>
              <a:ext uri="{FF2B5EF4-FFF2-40B4-BE49-F238E27FC236}">
                <a16:creationId xmlns:a16="http://schemas.microsoft.com/office/drawing/2014/main" id="{91F2E5D4-2750-400B-96CF-6F7246721456}"/>
              </a:ext>
            </a:extLst>
          </p:cNvPr>
          <p:cNvGraphicFramePr>
            <a:graphicFrameLocks noGrp="1"/>
          </p:cNvGraphicFramePr>
          <p:nvPr>
            <p:ph idx="1"/>
            <p:extLst>
              <p:ext uri="{D42A27DB-BD31-4B8C-83A1-F6EECF244321}">
                <p14:modId xmlns:p14="http://schemas.microsoft.com/office/powerpoint/2010/main" val="3267127583"/>
              </p:ext>
            </p:extLst>
          </p:nvPr>
        </p:nvGraphicFramePr>
        <p:xfrm>
          <a:off x="880242" y="1042604"/>
          <a:ext cx="10515600" cy="5440113"/>
        </p:xfrm>
        <a:graphic>
          <a:graphicData uri="http://schemas.openxmlformats.org/drawingml/2006/table">
            <a:tbl>
              <a:tblPr firstRow="1" bandRow="1">
                <a:tableStyleId>{5C22544A-7EE6-4342-B048-85BDC9FD1C3A}</a:tableStyleId>
              </a:tblPr>
              <a:tblGrid>
                <a:gridCol w="1558158">
                  <a:extLst>
                    <a:ext uri="{9D8B030D-6E8A-4147-A177-3AD203B41FA5}">
                      <a16:colId xmlns:a16="http://schemas.microsoft.com/office/drawing/2014/main" val="2148276546"/>
                    </a:ext>
                  </a:extLst>
                </a:gridCol>
                <a:gridCol w="5436637">
                  <a:extLst>
                    <a:ext uri="{9D8B030D-6E8A-4147-A177-3AD203B41FA5}">
                      <a16:colId xmlns:a16="http://schemas.microsoft.com/office/drawing/2014/main" val="606057217"/>
                    </a:ext>
                  </a:extLst>
                </a:gridCol>
                <a:gridCol w="1785257">
                  <a:extLst>
                    <a:ext uri="{9D8B030D-6E8A-4147-A177-3AD203B41FA5}">
                      <a16:colId xmlns:a16="http://schemas.microsoft.com/office/drawing/2014/main" val="3840177515"/>
                    </a:ext>
                  </a:extLst>
                </a:gridCol>
                <a:gridCol w="1735548">
                  <a:extLst>
                    <a:ext uri="{9D8B030D-6E8A-4147-A177-3AD203B41FA5}">
                      <a16:colId xmlns:a16="http://schemas.microsoft.com/office/drawing/2014/main" val="3454874932"/>
                    </a:ext>
                  </a:extLst>
                </a:gridCol>
              </a:tblGrid>
              <a:tr h="325886">
                <a:tc>
                  <a:txBody>
                    <a:bodyPr/>
                    <a:lstStyle/>
                    <a:p>
                      <a:r>
                        <a:rPr lang="en-US" sz="1600" dirty="0"/>
                        <a:t>Session Date</a:t>
                      </a:r>
                    </a:p>
                  </a:txBody>
                  <a:tcPr/>
                </a:tc>
                <a:tc>
                  <a:txBody>
                    <a:bodyPr/>
                    <a:lstStyle/>
                    <a:p>
                      <a:r>
                        <a:rPr lang="en-US" sz="1600" dirty="0"/>
                        <a:t>Topic</a:t>
                      </a:r>
                    </a:p>
                  </a:txBody>
                  <a:tcPr/>
                </a:tc>
                <a:tc>
                  <a:txBody>
                    <a:bodyPr/>
                    <a:lstStyle/>
                    <a:p>
                      <a:r>
                        <a:rPr lang="en-US" sz="1600" dirty="0"/>
                        <a:t>Prod Dev Leads</a:t>
                      </a:r>
                    </a:p>
                  </a:txBody>
                  <a:tcPr/>
                </a:tc>
                <a:tc>
                  <a:txBody>
                    <a:bodyPr/>
                    <a:lstStyle/>
                    <a:p>
                      <a:r>
                        <a:rPr lang="en-US" sz="1600" dirty="0"/>
                        <a:t>Draft Prod Due</a:t>
                      </a:r>
                    </a:p>
                  </a:txBody>
                  <a:tcPr/>
                </a:tc>
                <a:extLst>
                  <a:ext uri="{0D108BD9-81ED-4DB2-BD59-A6C34878D82A}">
                    <a16:rowId xmlns:a16="http://schemas.microsoft.com/office/drawing/2014/main" val="2688482175"/>
                  </a:ext>
                </a:extLst>
              </a:tr>
              <a:tr h="502857">
                <a:tc>
                  <a:txBody>
                    <a:bodyPr/>
                    <a:lstStyle/>
                    <a:p>
                      <a:r>
                        <a:rPr lang="en-US" sz="1600" dirty="0"/>
                        <a:t>1. April 14</a:t>
                      </a:r>
                    </a:p>
                  </a:txBody>
                  <a:tcPr/>
                </a:tc>
                <a:tc>
                  <a:txBody>
                    <a:bodyPr/>
                    <a:lstStyle/>
                    <a:p>
                      <a:r>
                        <a:rPr lang="en-US" sz="1600" dirty="0"/>
                        <a:t>Gov </a:t>
                      </a:r>
                      <a:r>
                        <a:rPr lang="en-US" sz="1600" dirty="0" err="1"/>
                        <a:t>Wkshp</a:t>
                      </a:r>
                      <a:r>
                        <a:rPr lang="en-US" sz="1600" dirty="0"/>
                        <a:t> Intro: Our process, Gov Refresher,  Role Description, Charter, SOP, Plan Templates</a:t>
                      </a:r>
                    </a:p>
                  </a:txBody>
                  <a:tcPr/>
                </a:tc>
                <a:tc>
                  <a:txBody>
                    <a:bodyPr/>
                    <a:lstStyle/>
                    <a:p>
                      <a:r>
                        <a:rPr lang="en-US" sz="1600" dirty="0"/>
                        <a:t>N/A</a:t>
                      </a:r>
                    </a:p>
                  </a:txBody>
                  <a:tcPr/>
                </a:tc>
                <a:tc>
                  <a:txBody>
                    <a:bodyPr/>
                    <a:lstStyle/>
                    <a:p>
                      <a:r>
                        <a:rPr lang="en-US" sz="1600" dirty="0"/>
                        <a:t>N/A</a:t>
                      </a:r>
                    </a:p>
                  </a:txBody>
                  <a:tcPr/>
                </a:tc>
                <a:extLst>
                  <a:ext uri="{0D108BD9-81ED-4DB2-BD59-A6C34878D82A}">
                    <a16:rowId xmlns:a16="http://schemas.microsoft.com/office/drawing/2014/main" val="3068834567"/>
                  </a:ext>
                </a:extLst>
              </a:tr>
              <a:tr h="502857">
                <a:tc>
                  <a:txBody>
                    <a:bodyPr/>
                    <a:lstStyle/>
                    <a:p>
                      <a:r>
                        <a:rPr lang="en-US" sz="1600" dirty="0"/>
                        <a:t>2. April 21</a:t>
                      </a:r>
                    </a:p>
                  </a:txBody>
                  <a:tcPr/>
                </a:tc>
                <a:tc>
                  <a:txBody>
                    <a:bodyPr/>
                    <a:lstStyle/>
                    <a:p>
                      <a:r>
                        <a:rPr lang="en-US" sz="1600" b="1" dirty="0"/>
                        <a:t>Workforce Planning Triage</a:t>
                      </a:r>
                    </a:p>
                  </a:txBody>
                  <a:tcPr/>
                </a:tc>
                <a:tc>
                  <a:txBody>
                    <a:bodyPr/>
                    <a:lstStyle/>
                    <a:p>
                      <a:r>
                        <a:rPr lang="en-US" sz="1600" dirty="0"/>
                        <a:t>Heather, Kim</a:t>
                      </a:r>
                    </a:p>
                  </a:txBody>
                  <a:tcPr/>
                </a:tc>
                <a:tc>
                  <a:txBody>
                    <a:bodyPr/>
                    <a:lstStyle/>
                    <a:p>
                      <a:r>
                        <a:rPr lang="en-US" sz="1600" dirty="0"/>
                        <a:t>April 28</a:t>
                      </a:r>
                    </a:p>
                  </a:txBody>
                  <a:tcPr/>
                </a:tc>
                <a:extLst>
                  <a:ext uri="{0D108BD9-81ED-4DB2-BD59-A6C34878D82A}">
                    <a16:rowId xmlns:a16="http://schemas.microsoft.com/office/drawing/2014/main" val="2106275681"/>
                  </a:ext>
                </a:extLst>
              </a:tr>
              <a:tr h="502857">
                <a:tc>
                  <a:txBody>
                    <a:bodyPr/>
                    <a:lstStyle/>
                    <a:p>
                      <a:r>
                        <a:rPr lang="en-US" sz="1600" dirty="0"/>
                        <a:t>3. April 28</a:t>
                      </a:r>
                    </a:p>
                  </a:txBody>
                  <a:tcPr/>
                </a:tc>
                <a:tc>
                  <a:txBody>
                    <a:bodyPr/>
                    <a:lstStyle/>
                    <a:p>
                      <a:r>
                        <a:rPr lang="en-US" sz="1600" dirty="0"/>
                        <a:t>Review Workforce Planning Prod | </a:t>
                      </a:r>
                      <a:r>
                        <a:rPr lang="en-US" sz="1600" b="1" dirty="0"/>
                        <a:t>RLT Triage</a:t>
                      </a:r>
                    </a:p>
                  </a:txBody>
                  <a:tcPr/>
                </a:tc>
                <a:tc>
                  <a:txBody>
                    <a:bodyPr/>
                    <a:lstStyle/>
                    <a:p>
                      <a:r>
                        <a:rPr lang="en-US" sz="1600" dirty="0"/>
                        <a:t>Rita</a:t>
                      </a:r>
                      <a:endParaRPr lang="en-US" sz="1600" dirty="0">
                        <a:highlight>
                          <a:srgbClr val="FFFF00"/>
                        </a:highlight>
                      </a:endParaRPr>
                    </a:p>
                  </a:txBody>
                  <a:tcPr/>
                </a:tc>
                <a:tc>
                  <a:txBody>
                    <a:bodyPr/>
                    <a:lstStyle/>
                    <a:p>
                      <a:r>
                        <a:rPr lang="en-US" sz="1600" dirty="0"/>
                        <a:t>May 5</a:t>
                      </a:r>
                    </a:p>
                  </a:txBody>
                  <a:tcPr/>
                </a:tc>
                <a:extLst>
                  <a:ext uri="{0D108BD9-81ED-4DB2-BD59-A6C34878D82A}">
                    <a16:rowId xmlns:a16="http://schemas.microsoft.com/office/drawing/2014/main" val="1424800725"/>
                  </a:ext>
                </a:extLst>
              </a:tr>
              <a:tr h="502857">
                <a:tc>
                  <a:txBody>
                    <a:bodyPr/>
                    <a:lstStyle/>
                    <a:p>
                      <a:r>
                        <a:rPr lang="en-US" sz="1600" dirty="0"/>
                        <a:t>4. May 5</a:t>
                      </a:r>
                    </a:p>
                  </a:txBody>
                  <a:tcPr/>
                </a:tc>
                <a:tc>
                  <a:txBody>
                    <a:bodyPr/>
                    <a:lstStyle/>
                    <a:p>
                      <a:r>
                        <a:rPr lang="en-US" sz="1600" dirty="0"/>
                        <a:t>Review RLT Prod | </a:t>
                      </a:r>
                      <a:r>
                        <a:rPr lang="en-US" sz="1600" b="1" dirty="0"/>
                        <a:t>RSAT Triage</a:t>
                      </a:r>
                    </a:p>
                  </a:txBody>
                  <a:tcPr/>
                </a:tc>
                <a:tc>
                  <a:txBody>
                    <a:bodyPr/>
                    <a:lstStyle/>
                    <a:p>
                      <a:r>
                        <a:rPr lang="en-US" sz="1600" dirty="0"/>
                        <a:t>Robert</a:t>
                      </a:r>
                    </a:p>
                  </a:txBody>
                  <a:tcPr/>
                </a:tc>
                <a:tc>
                  <a:txBody>
                    <a:bodyPr/>
                    <a:lstStyle/>
                    <a:p>
                      <a:r>
                        <a:rPr lang="en-US" sz="1600" dirty="0"/>
                        <a:t>May 19</a:t>
                      </a:r>
                    </a:p>
                  </a:txBody>
                  <a:tcPr/>
                </a:tc>
                <a:extLst>
                  <a:ext uri="{0D108BD9-81ED-4DB2-BD59-A6C34878D82A}">
                    <a16:rowId xmlns:a16="http://schemas.microsoft.com/office/drawing/2014/main" val="278225320"/>
                  </a:ext>
                </a:extLst>
              </a:tr>
              <a:tr h="502857">
                <a:tc>
                  <a:txBody>
                    <a:bodyPr/>
                    <a:lstStyle/>
                    <a:p>
                      <a:r>
                        <a:rPr lang="en-US" sz="1600" dirty="0"/>
                        <a:t>5. May 12</a:t>
                      </a:r>
                    </a:p>
                  </a:txBody>
                  <a:tcPr/>
                </a:tc>
                <a:tc>
                  <a:txBody>
                    <a:bodyPr/>
                    <a:lstStyle/>
                    <a:p>
                      <a:r>
                        <a:rPr lang="en-US" sz="1600" b="1" dirty="0"/>
                        <a:t>Wildfire Crisis Strat Triage (RLT Mtg)</a:t>
                      </a:r>
                    </a:p>
                  </a:txBody>
                  <a:tcPr/>
                </a:tc>
                <a:tc>
                  <a:txBody>
                    <a:bodyPr/>
                    <a:lstStyle/>
                    <a:p>
                      <a:r>
                        <a:rPr lang="en-US" sz="1600" dirty="0"/>
                        <a:t>Ian, Michelle</a:t>
                      </a:r>
                    </a:p>
                  </a:txBody>
                  <a:tcPr/>
                </a:tc>
                <a:tc>
                  <a:txBody>
                    <a:bodyPr/>
                    <a:lstStyle/>
                    <a:p>
                      <a:r>
                        <a:rPr lang="en-US" sz="1600" dirty="0"/>
                        <a:t>May 26</a:t>
                      </a:r>
                    </a:p>
                  </a:txBody>
                  <a:tcPr/>
                </a:tc>
                <a:extLst>
                  <a:ext uri="{0D108BD9-81ED-4DB2-BD59-A6C34878D82A}">
                    <a16:rowId xmlns:a16="http://schemas.microsoft.com/office/drawing/2014/main" val="286449800"/>
                  </a:ext>
                </a:extLst>
              </a:tr>
              <a:tr h="502857">
                <a:tc>
                  <a:txBody>
                    <a:bodyPr/>
                    <a:lstStyle/>
                    <a:p>
                      <a:r>
                        <a:rPr lang="en-US" sz="1600" dirty="0"/>
                        <a:t>6. May 19</a:t>
                      </a:r>
                    </a:p>
                  </a:txBody>
                  <a:tcPr/>
                </a:tc>
                <a:tc>
                  <a:txBody>
                    <a:bodyPr/>
                    <a:lstStyle/>
                    <a:p>
                      <a:r>
                        <a:rPr lang="en-US" sz="1600" dirty="0"/>
                        <a:t>Review RSAT Prod | </a:t>
                      </a:r>
                      <a:r>
                        <a:rPr lang="en-US" sz="1600" b="1" dirty="0"/>
                        <a:t>Funding Triage</a:t>
                      </a:r>
                    </a:p>
                  </a:txBody>
                  <a:tcPr/>
                </a:tc>
                <a:tc>
                  <a:txBody>
                    <a:bodyPr/>
                    <a:lstStyle/>
                    <a:p>
                      <a:r>
                        <a:rPr lang="en-US" sz="1600" dirty="0"/>
                        <a:t>Dan F</a:t>
                      </a:r>
                    </a:p>
                  </a:txBody>
                  <a:tcPr/>
                </a:tc>
                <a:tc>
                  <a:txBody>
                    <a:bodyPr/>
                    <a:lstStyle/>
                    <a:p>
                      <a:r>
                        <a:rPr lang="en-US" sz="1600" dirty="0"/>
                        <a:t>May 26</a:t>
                      </a:r>
                    </a:p>
                  </a:txBody>
                  <a:tcPr/>
                </a:tc>
                <a:extLst>
                  <a:ext uri="{0D108BD9-81ED-4DB2-BD59-A6C34878D82A}">
                    <a16:rowId xmlns:a16="http://schemas.microsoft.com/office/drawing/2014/main" val="99928946"/>
                  </a:ext>
                </a:extLst>
              </a:tr>
              <a:tr h="502857">
                <a:tc>
                  <a:txBody>
                    <a:bodyPr/>
                    <a:lstStyle/>
                    <a:p>
                      <a:r>
                        <a:rPr lang="en-US" sz="1600" dirty="0"/>
                        <a:t>7. May 26</a:t>
                      </a:r>
                    </a:p>
                  </a:txBody>
                  <a:tcPr/>
                </a:tc>
                <a:tc>
                  <a:txBody>
                    <a:bodyPr/>
                    <a:lstStyle/>
                    <a:p>
                      <a:r>
                        <a:rPr lang="en-US" sz="1600" dirty="0"/>
                        <a:t>Review Funding &amp; Wildfire Prod | </a:t>
                      </a:r>
                      <a:r>
                        <a:rPr lang="en-US" sz="1600" b="1" dirty="0"/>
                        <a:t>Tech Strat Triage</a:t>
                      </a:r>
                    </a:p>
                  </a:txBody>
                  <a:tcPr/>
                </a:tc>
                <a:tc>
                  <a:txBody>
                    <a:bodyPr/>
                    <a:lstStyle/>
                    <a:p>
                      <a:r>
                        <a:rPr lang="en-US" sz="1600" dirty="0"/>
                        <a:t>Mark J/Shayne</a:t>
                      </a:r>
                    </a:p>
                  </a:txBody>
                  <a:tcPr/>
                </a:tc>
                <a:tc>
                  <a:txBody>
                    <a:bodyPr/>
                    <a:lstStyle/>
                    <a:p>
                      <a:r>
                        <a:rPr lang="en-US" sz="1600" dirty="0"/>
                        <a:t>June 2</a:t>
                      </a:r>
                    </a:p>
                  </a:txBody>
                  <a:tcPr/>
                </a:tc>
                <a:extLst>
                  <a:ext uri="{0D108BD9-81ED-4DB2-BD59-A6C34878D82A}">
                    <a16:rowId xmlns:a16="http://schemas.microsoft.com/office/drawing/2014/main" val="1033809177"/>
                  </a:ext>
                </a:extLst>
              </a:tr>
              <a:tr h="502857">
                <a:tc>
                  <a:txBody>
                    <a:bodyPr/>
                    <a:lstStyle/>
                    <a:p>
                      <a:r>
                        <a:rPr lang="en-US" sz="1600" dirty="0"/>
                        <a:t>8. June 2</a:t>
                      </a:r>
                    </a:p>
                  </a:txBody>
                  <a:tcPr/>
                </a:tc>
                <a:tc>
                  <a:txBody>
                    <a:bodyPr/>
                    <a:lstStyle/>
                    <a:p>
                      <a:r>
                        <a:rPr lang="en-US" sz="1600" dirty="0"/>
                        <a:t>Review Tech Strat Prod | </a:t>
                      </a:r>
                      <a:r>
                        <a:rPr lang="en-US" sz="1600" b="1" dirty="0"/>
                        <a:t>Other Triage</a:t>
                      </a:r>
                    </a:p>
                  </a:txBody>
                  <a:tcPr/>
                </a:tc>
                <a:tc>
                  <a:txBody>
                    <a:bodyPr/>
                    <a:lstStyle/>
                    <a:p>
                      <a:r>
                        <a:rPr lang="en-US" sz="1600" dirty="0"/>
                        <a:t>TBD</a:t>
                      </a:r>
                    </a:p>
                  </a:txBody>
                  <a:tcPr/>
                </a:tc>
                <a:tc>
                  <a:txBody>
                    <a:bodyPr/>
                    <a:lstStyle/>
                    <a:p>
                      <a:r>
                        <a:rPr lang="en-US" sz="1600" dirty="0"/>
                        <a:t>June 9</a:t>
                      </a:r>
                    </a:p>
                  </a:txBody>
                  <a:tcPr/>
                </a:tc>
                <a:extLst>
                  <a:ext uri="{0D108BD9-81ED-4DB2-BD59-A6C34878D82A}">
                    <a16:rowId xmlns:a16="http://schemas.microsoft.com/office/drawing/2014/main" val="838236497"/>
                  </a:ext>
                </a:extLst>
              </a:tr>
              <a:tr h="502857">
                <a:tc>
                  <a:txBody>
                    <a:bodyPr/>
                    <a:lstStyle/>
                    <a:p>
                      <a:r>
                        <a:rPr lang="en-US" sz="1600" dirty="0"/>
                        <a:t>9. June 9</a:t>
                      </a:r>
                    </a:p>
                  </a:txBody>
                  <a:tcPr/>
                </a:tc>
                <a:tc>
                  <a:txBody>
                    <a:bodyPr/>
                    <a:lstStyle/>
                    <a:p>
                      <a:r>
                        <a:rPr lang="en-US" sz="1600" dirty="0"/>
                        <a:t>Review Outstanding Governance Products</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666393975"/>
                  </a:ext>
                </a:extLst>
              </a:tr>
              <a:tr h="502857">
                <a:tc>
                  <a:txBody>
                    <a:bodyPr/>
                    <a:lstStyle/>
                    <a:p>
                      <a:r>
                        <a:rPr lang="en-US" sz="1600" dirty="0"/>
                        <a:t>10. June 16</a:t>
                      </a:r>
                    </a:p>
                  </a:txBody>
                  <a:tcPr/>
                </a:tc>
                <a:tc>
                  <a:txBody>
                    <a:bodyPr/>
                    <a:lstStyle/>
                    <a:p>
                      <a:r>
                        <a:rPr lang="en-US" sz="1600" dirty="0"/>
                        <a:t>Wrap-Up of Gov Products &amp; Prep Presentation to RLT</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406584105"/>
                  </a:ext>
                </a:extLst>
              </a:tr>
            </a:tbl>
          </a:graphicData>
        </a:graphic>
      </p:graphicFrame>
      <p:sp>
        <p:nvSpPr>
          <p:cNvPr id="6" name="Slide Number Placeholder 5">
            <a:extLst>
              <a:ext uri="{FF2B5EF4-FFF2-40B4-BE49-F238E27FC236}">
                <a16:creationId xmlns:a16="http://schemas.microsoft.com/office/drawing/2014/main" id="{B80DF442-A4C7-442E-A2EB-1C5C17A92ACA}"/>
              </a:ext>
            </a:extLst>
          </p:cNvPr>
          <p:cNvSpPr>
            <a:spLocks noGrp="1"/>
          </p:cNvSpPr>
          <p:nvPr>
            <p:ph type="sldNum" sz="quarter" idx="12"/>
          </p:nvPr>
        </p:nvSpPr>
        <p:spPr/>
        <p:txBody>
          <a:bodyPr/>
          <a:lstStyle/>
          <a:p>
            <a:fld id="{B2DC25EE-239B-4C5F-AAD1-255A7D5F1EE2}" type="slidenum">
              <a:rPr lang="en-US" smtClean="0"/>
              <a:t>9</a:t>
            </a:fld>
            <a:endParaRPr lang="en-US"/>
          </a:p>
        </p:txBody>
      </p:sp>
    </p:spTree>
    <p:extLst>
      <p:ext uri="{BB962C8B-B14F-4D97-AF65-F5344CB8AC3E}">
        <p14:creationId xmlns:p14="http://schemas.microsoft.com/office/powerpoint/2010/main" val="1106173168"/>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4262</TotalTime>
  <Words>2547</Words>
  <Application>Microsoft Office PowerPoint</Application>
  <PresentationFormat>Widescreen</PresentationFormat>
  <Paragraphs>355</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Neue Haas Grotesk Text Pro</vt:lpstr>
      <vt:lpstr>AccentBoxVTI</vt:lpstr>
      <vt:lpstr>The RRC Governance Workshop</vt:lpstr>
      <vt:lpstr>Workshop Benefits</vt:lpstr>
      <vt:lpstr>Potential Pitfalls</vt:lpstr>
      <vt:lpstr>Some Governance Principles</vt:lpstr>
      <vt:lpstr>Learning Objectives </vt:lpstr>
      <vt:lpstr>Your Desired Outcomes</vt:lpstr>
      <vt:lpstr>How we’ll work</vt:lpstr>
      <vt:lpstr>RRC Governance Resources</vt:lpstr>
      <vt:lpstr>Schedule</vt:lpstr>
      <vt:lpstr>REVIEW:  Governance Mechanics &amp; Terminology</vt:lpstr>
      <vt:lpstr>Underperforming Governance can be fixed!</vt:lpstr>
      <vt:lpstr>Governance is not one thing</vt:lpstr>
      <vt:lpstr>Ad Hoc Governance</vt:lpstr>
      <vt:lpstr>A Strategic Approach to Governance</vt:lpstr>
      <vt:lpstr>Defining Decision Space</vt:lpstr>
      <vt:lpstr>Decision Space</vt:lpstr>
      <vt:lpstr>Decision Space Context</vt:lpstr>
      <vt:lpstr>Governing Entity</vt:lpstr>
      <vt:lpstr>Documenting Governance</vt:lpstr>
      <vt:lpstr>Governance Redesign Tips Since we are not starting fresh, all governance work is redesign!</vt:lpstr>
      <vt:lpstr>Communication</vt:lpstr>
      <vt:lpstr>Adherence to established Governance</vt:lpstr>
      <vt:lpstr>In Sum: Under-performing Governance can be fixed! </vt:lpstr>
      <vt:lpstr>Questions</vt:lpstr>
      <vt:lpstr>What’s Next?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Governance Session</dc:title>
  <dc:creator>Rebecca Reynolds</dc:creator>
  <cp:lastModifiedBy>Rebecca Reynolds</cp:lastModifiedBy>
  <cp:revision>76</cp:revision>
  <dcterms:created xsi:type="dcterms:W3CDTF">2022-01-25T20:59:19Z</dcterms:created>
  <dcterms:modified xsi:type="dcterms:W3CDTF">2022-04-14T18:11:12Z</dcterms:modified>
</cp:coreProperties>
</file>