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5"/>
  </p:notesMasterIdLst>
  <p:sldIdLst>
    <p:sldId id="256" r:id="rId3"/>
    <p:sldId id="415" r:id="rId4"/>
    <p:sldId id="417" r:id="rId5"/>
    <p:sldId id="416" r:id="rId6"/>
    <p:sldId id="418" r:id="rId7"/>
    <p:sldId id="421" r:id="rId8"/>
    <p:sldId id="419" r:id="rId9"/>
    <p:sldId id="420" r:id="rId10"/>
    <p:sldId id="422" r:id="rId11"/>
    <p:sldId id="433" r:id="rId12"/>
    <p:sldId id="423" r:id="rId13"/>
    <p:sldId id="434" r:id="rId14"/>
    <p:sldId id="424" r:id="rId15"/>
    <p:sldId id="425" r:id="rId16"/>
    <p:sldId id="427" r:id="rId17"/>
    <p:sldId id="435" r:id="rId18"/>
    <p:sldId id="428" r:id="rId19"/>
    <p:sldId id="426" r:id="rId20"/>
    <p:sldId id="429" r:id="rId21"/>
    <p:sldId id="431" r:id="rId22"/>
    <p:sldId id="430" r:id="rId23"/>
    <p:sldId id="432"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93" autoAdjust="0"/>
    <p:restoredTop sz="80819" autoAdjust="0"/>
  </p:normalViewPr>
  <p:slideViewPr>
    <p:cSldViewPr snapToGrid="0">
      <p:cViewPr varScale="1">
        <p:scale>
          <a:sx n="119" d="100"/>
          <a:sy n="119" d="100"/>
        </p:scale>
        <p:origin x="1524" y="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4926150-2829-4669-BBED-83C0B4DA6070}" type="datetimeFigureOut">
              <a:rPr lang="en-US" smtClean="0"/>
              <a:t>2/25/2021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2277D9-117B-46A7-B191-E68348072F3D}" type="slidenum">
              <a:rPr lang="en-US" smtClean="0"/>
              <a:t>‹#›</a:t>
            </a:fld>
            <a:endParaRPr lang="en-US"/>
          </a:p>
        </p:txBody>
      </p:sp>
    </p:spTree>
    <p:extLst>
      <p:ext uri="{BB962C8B-B14F-4D97-AF65-F5344CB8AC3E}">
        <p14:creationId xmlns:p14="http://schemas.microsoft.com/office/powerpoint/2010/main" val="19268533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Any time next week – need 2 hours for VBM</a:t>
            </a:r>
          </a:p>
          <a:p>
            <a:r>
              <a:rPr lang="en-US" dirty="0"/>
              <a:t>Week of Mar 1 – MUST be </a:t>
            </a:r>
            <a:r>
              <a:rPr lang="en-US" dirty="0" err="1"/>
              <a:t>Thur</a:t>
            </a:r>
            <a:r>
              <a:rPr lang="en-US" dirty="0"/>
              <a:t> or Fri so we have VBM results to follow – 2 </a:t>
            </a:r>
            <a:r>
              <a:rPr lang="en-US" dirty="0" err="1"/>
              <a:t>hrs</a:t>
            </a:r>
            <a:r>
              <a:rPr lang="en-US" dirty="0"/>
              <a:t> preferred, but 90 min ok if that’s all we can find</a:t>
            </a:r>
          </a:p>
          <a:p>
            <a:r>
              <a:rPr lang="en-US" dirty="0"/>
              <a:t>Week of Mar 8 – any time, 90 min</a:t>
            </a:r>
          </a:p>
          <a:p>
            <a:r>
              <a:rPr lang="en-US" dirty="0"/>
              <a:t>Week of Mar 15 – any time, 2 </a:t>
            </a:r>
            <a:r>
              <a:rPr lang="en-US" dirty="0" err="1"/>
              <a:t>hrs</a:t>
            </a:r>
            <a:endParaRPr lang="en-US" dirty="0"/>
          </a:p>
          <a:p>
            <a:r>
              <a:rPr lang="en-US" dirty="0"/>
              <a:t>Week of Mar 30 – Tues or Wed is best – need 2 hours</a:t>
            </a:r>
          </a:p>
          <a:p>
            <a:endParaRPr lang="en-US" dirty="0"/>
          </a:p>
        </p:txBody>
      </p:sp>
      <p:sp>
        <p:nvSpPr>
          <p:cNvPr id="4" name="Slide Number Placeholder 3"/>
          <p:cNvSpPr>
            <a:spLocks noGrp="1"/>
          </p:cNvSpPr>
          <p:nvPr>
            <p:ph type="sldNum" sz="quarter" idx="5"/>
          </p:nvPr>
        </p:nvSpPr>
        <p:spPr/>
        <p:txBody>
          <a:bodyPr/>
          <a:lstStyle/>
          <a:p>
            <a:fld id="{292277D9-117B-46A7-B191-E68348072F3D}" type="slidenum">
              <a:rPr lang="en-US" smtClean="0"/>
              <a:t>4</a:t>
            </a:fld>
            <a:endParaRPr lang="en-US"/>
          </a:p>
        </p:txBody>
      </p:sp>
    </p:spTree>
    <p:extLst>
      <p:ext uri="{BB962C8B-B14F-4D97-AF65-F5344CB8AC3E}">
        <p14:creationId xmlns:p14="http://schemas.microsoft.com/office/powerpoint/2010/main" val="7327303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Discussion Notes:</a:t>
            </a:r>
          </a:p>
          <a:p>
            <a:endParaRPr lang="en-US" dirty="0"/>
          </a:p>
          <a:p>
            <a:r>
              <a:rPr lang="en-US" dirty="0"/>
              <a:t>Definitely address Climate Change, but revised name of the WF to “Global Environmental Change” to include more than climate – species, water, soils, etc.</a:t>
            </a:r>
          </a:p>
          <a:p>
            <a:endParaRPr lang="en-US" dirty="0"/>
          </a:p>
          <a:p>
            <a:r>
              <a:rPr lang="en-US" dirty="0"/>
              <a:t>Budget Changes – is this simply our Capacity? What of this is a WF? The WF is that budget have been and are expected to be flat – this is more about funding levels or appropriations. Change WF name to: Appropriations &amp; Expectations</a:t>
            </a:r>
          </a:p>
          <a:p>
            <a:r>
              <a:rPr lang="en-US" dirty="0"/>
              <a:t>This then can include some of what is in Changing View &amp; Role of Govt, as well as Wildland Fire vs Land Management.</a:t>
            </a:r>
          </a:p>
          <a:p>
            <a:endParaRPr lang="en-US" dirty="0"/>
          </a:p>
          <a:p>
            <a:r>
              <a:rPr lang="en-US" dirty="0"/>
              <a:t>Forest Service Culture: address this in each of the WFs we write, as appropriate in either RISK or OPPORTUNITY section.</a:t>
            </a:r>
          </a:p>
          <a:p>
            <a:endParaRPr lang="en-US" dirty="0"/>
          </a:p>
          <a:p>
            <a:r>
              <a:rPr lang="en-US" dirty="0"/>
              <a:t>Discussed Politics, Perception of FS and Socio-Econ shifts as being related – change to “Changing Relationship to the Natural World” and include these there.</a:t>
            </a:r>
          </a:p>
          <a:p>
            <a:endParaRPr lang="en-US" dirty="0"/>
          </a:p>
          <a:p>
            <a:r>
              <a:rPr lang="en-US" dirty="0"/>
              <a:t>Discussed Pandemic Effects – asked if there should be a Managing the Unexpected type WF? It was thought that the new normal is the Unexpected. Discussed possibility of writing a WF on “Social Fluidity or Permeability” but felt it was more vague and not what the RLT had considered. Decided to keep to the four WFs identified and write those.</a:t>
            </a:r>
          </a:p>
        </p:txBody>
      </p:sp>
      <p:sp>
        <p:nvSpPr>
          <p:cNvPr id="4" name="Slide Number Placeholder 3"/>
          <p:cNvSpPr>
            <a:spLocks noGrp="1"/>
          </p:cNvSpPr>
          <p:nvPr>
            <p:ph type="sldNum" sz="quarter" idx="5"/>
          </p:nvPr>
        </p:nvSpPr>
        <p:spPr/>
        <p:txBody>
          <a:bodyPr/>
          <a:lstStyle/>
          <a:p>
            <a:fld id="{292277D9-117B-46A7-B191-E68348072F3D}" type="slidenum">
              <a:rPr lang="en-US" smtClean="0"/>
              <a:t>7</a:t>
            </a:fld>
            <a:endParaRPr lang="en-US"/>
          </a:p>
        </p:txBody>
      </p:sp>
    </p:spTree>
    <p:extLst>
      <p:ext uri="{BB962C8B-B14F-4D97-AF65-F5344CB8AC3E}">
        <p14:creationId xmlns:p14="http://schemas.microsoft.com/office/powerpoint/2010/main" val="11119395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Each individual will share with the others their WF doc by Wed so as to compare before emailing to RR. Wendy Jo will compile into a single doc then email to RR (THANK YOU!)</a:t>
            </a:r>
          </a:p>
        </p:txBody>
      </p:sp>
      <p:sp>
        <p:nvSpPr>
          <p:cNvPr id="4" name="Slide Number Placeholder 3"/>
          <p:cNvSpPr>
            <a:spLocks noGrp="1"/>
          </p:cNvSpPr>
          <p:nvPr>
            <p:ph type="sldNum" sz="quarter" idx="5"/>
          </p:nvPr>
        </p:nvSpPr>
        <p:spPr/>
        <p:txBody>
          <a:bodyPr/>
          <a:lstStyle/>
          <a:p>
            <a:fld id="{292277D9-117B-46A7-B191-E68348072F3D}" type="slidenum">
              <a:rPr lang="en-US" smtClean="0"/>
              <a:t>8</a:t>
            </a:fld>
            <a:endParaRPr lang="en-US"/>
          </a:p>
        </p:txBody>
      </p:sp>
    </p:spTree>
    <p:extLst>
      <p:ext uri="{BB962C8B-B14F-4D97-AF65-F5344CB8AC3E}">
        <p14:creationId xmlns:p14="http://schemas.microsoft.com/office/powerpoint/2010/main" val="447458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“Engage” changed to: Join forces with communities</a:t>
            </a:r>
          </a:p>
          <a:p>
            <a:r>
              <a:rPr lang="en-US" dirty="0"/>
              <a:t>Working together to…</a:t>
            </a:r>
          </a:p>
          <a:p>
            <a:endParaRPr lang="en-US" dirty="0"/>
          </a:p>
          <a:p>
            <a:r>
              <a:rPr lang="en-US" dirty="0"/>
              <a:t>“Multiple uses” – many needs, varied uses – leave this in (a bit </a:t>
            </a:r>
            <a:r>
              <a:rPr lang="en-US" dirty="0" err="1"/>
              <a:t>jarony</a:t>
            </a:r>
            <a:r>
              <a:rPr lang="en-US" dirty="0"/>
              <a:t>) or change? Maybe good to use it so FS folks are clear – then define it</a:t>
            </a:r>
          </a:p>
          <a:p>
            <a:endParaRPr lang="en-US" dirty="0"/>
          </a:p>
          <a:p>
            <a:r>
              <a:rPr lang="en-US" dirty="0"/>
              <a:t>Add definitions:</a:t>
            </a:r>
          </a:p>
          <a:p>
            <a:r>
              <a:rPr lang="en-US" dirty="0"/>
              <a:t>Multiple uses or varied uses</a:t>
            </a:r>
          </a:p>
          <a:p>
            <a:r>
              <a:rPr lang="en-US" dirty="0"/>
              <a:t>Southwest</a:t>
            </a:r>
          </a:p>
          <a:p>
            <a:r>
              <a:rPr lang="en-US" dirty="0"/>
              <a:t>Biomass</a:t>
            </a:r>
          </a:p>
          <a:p>
            <a:r>
              <a:rPr lang="en-US" dirty="0"/>
              <a:t>Other?</a:t>
            </a:r>
          </a:p>
          <a:p>
            <a:endParaRPr lang="en-US" dirty="0"/>
          </a:p>
          <a:p>
            <a:endParaRPr lang="en-US" dirty="0"/>
          </a:p>
        </p:txBody>
      </p:sp>
      <p:sp>
        <p:nvSpPr>
          <p:cNvPr id="4" name="Slide Number Placeholder 3"/>
          <p:cNvSpPr>
            <a:spLocks noGrp="1"/>
          </p:cNvSpPr>
          <p:nvPr>
            <p:ph type="sldNum" sz="quarter" idx="5"/>
          </p:nvPr>
        </p:nvSpPr>
        <p:spPr/>
        <p:txBody>
          <a:bodyPr/>
          <a:lstStyle/>
          <a:p>
            <a:fld id="{292277D9-117B-46A7-B191-E68348072F3D}" type="slidenum">
              <a:rPr lang="en-US" smtClean="0"/>
              <a:t>11</a:t>
            </a:fld>
            <a:endParaRPr lang="en-US"/>
          </a:p>
        </p:txBody>
      </p:sp>
    </p:spTree>
    <p:extLst>
      <p:ext uri="{BB962C8B-B14F-4D97-AF65-F5344CB8AC3E}">
        <p14:creationId xmlns:p14="http://schemas.microsoft.com/office/powerpoint/2010/main" val="35922391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From conversation with Sandy W about this statement: Changed from “region” to “Southwest” to clarify what we mean here</a:t>
            </a:r>
          </a:p>
        </p:txBody>
      </p:sp>
      <p:sp>
        <p:nvSpPr>
          <p:cNvPr id="4" name="Slide Number Placeholder 3"/>
          <p:cNvSpPr>
            <a:spLocks noGrp="1"/>
          </p:cNvSpPr>
          <p:nvPr>
            <p:ph type="sldNum" sz="quarter" idx="5"/>
          </p:nvPr>
        </p:nvSpPr>
        <p:spPr/>
        <p:txBody>
          <a:bodyPr/>
          <a:lstStyle/>
          <a:p>
            <a:fld id="{292277D9-117B-46A7-B191-E68348072F3D}" type="slidenum">
              <a:rPr lang="en-US" smtClean="0"/>
              <a:t>16</a:t>
            </a:fld>
            <a:endParaRPr lang="en-US"/>
          </a:p>
        </p:txBody>
      </p:sp>
    </p:spTree>
    <p:extLst>
      <p:ext uri="{BB962C8B-B14F-4D97-AF65-F5344CB8AC3E}">
        <p14:creationId xmlns:p14="http://schemas.microsoft.com/office/powerpoint/2010/main" val="1176154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CDFF8-F8FC-4E48-80CD-EAA828A1513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B5106E7-7FD9-468B-B0E2-4BDB2F896EC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4D5DD86-6B49-477F-933D-E8458B447F26}"/>
              </a:ext>
            </a:extLst>
          </p:cNvPr>
          <p:cNvSpPr>
            <a:spLocks noGrp="1"/>
          </p:cNvSpPr>
          <p:nvPr>
            <p:ph type="dt" sz="half" idx="10"/>
          </p:nvPr>
        </p:nvSpPr>
        <p:spPr/>
        <p:txBody>
          <a:bodyPr/>
          <a:lstStyle/>
          <a:p>
            <a:fld id="{621F8A90-36E6-459A-BF0E-C40FC3838A23}" type="datetimeFigureOut">
              <a:rPr lang="en-US" smtClean="0"/>
              <a:t>2/25/2021</a:t>
            </a:fld>
            <a:endParaRPr lang="en-US"/>
          </a:p>
        </p:txBody>
      </p:sp>
      <p:sp>
        <p:nvSpPr>
          <p:cNvPr id="5" name="Footer Placeholder 4">
            <a:extLst>
              <a:ext uri="{FF2B5EF4-FFF2-40B4-BE49-F238E27FC236}">
                <a16:creationId xmlns:a16="http://schemas.microsoft.com/office/drawing/2014/main" id="{156D1659-9059-44D9-B50A-E6A10A7430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1D60A9-9D56-4570-ABAC-897765469658}"/>
              </a:ext>
            </a:extLst>
          </p:cNvPr>
          <p:cNvSpPr>
            <a:spLocks noGrp="1"/>
          </p:cNvSpPr>
          <p:nvPr>
            <p:ph type="sldNum" sz="quarter" idx="12"/>
          </p:nvPr>
        </p:nvSpPr>
        <p:spPr/>
        <p:txBody>
          <a:bodyPr/>
          <a:lstStyle/>
          <a:p>
            <a:fld id="{4F2CF61C-9FF8-466C-BCAE-B4EDB1365B57}" type="slidenum">
              <a:rPr lang="en-US" smtClean="0"/>
              <a:t>‹#›</a:t>
            </a:fld>
            <a:endParaRPr lang="en-US"/>
          </a:p>
        </p:txBody>
      </p:sp>
    </p:spTree>
    <p:extLst>
      <p:ext uri="{BB962C8B-B14F-4D97-AF65-F5344CB8AC3E}">
        <p14:creationId xmlns:p14="http://schemas.microsoft.com/office/powerpoint/2010/main" val="19319293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BD2B07-C677-431E-B47F-D2310D19243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4FA541D-17AB-4AFA-964B-BA881B79102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135397-8A55-4280-8928-81F4E84B0EA7}"/>
              </a:ext>
            </a:extLst>
          </p:cNvPr>
          <p:cNvSpPr>
            <a:spLocks noGrp="1"/>
          </p:cNvSpPr>
          <p:nvPr>
            <p:ph type="dt" sz="half" idx="10"/>
          </p:nvPr>
        </p:nvSpPr>
        <p:spPr/>
        <p:txBody>
          <a:bodyPr/>
          <a:lstStyle/>
          <a:p>
            <a:fld id="{621F8A90-36E6-459A-BF0E-C40FC3838A23}" type="datetimeFigureOut">
              <a:rPr lang="en-US" smtClean="0"/>
              <a:t>2/25/2021</a:t>
            </a:fld>
            <a:endParaRPr lang="en-US"/>
          </a:p>
        </p:txBody>
      </p:sp>
      <p:sp>
        <p:nvSpPr>
          <p:cNvPr id="5" name="Footer Placeholder 4">
            <a:extLst>
              <a:ext uri="{FF2B5EF4-FFF2-40B4-BE49-F238E27FC236}">
                <a16:creationId xmlns:a16="http://schemas.microsoft.com/office/drawing/2014/main" id="{9C3C6CF5-E7B1-43FA-B95E-289775F61B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9235EC-D69B-4620-B7E1-25A71A0B9951}"/>
              </a:ext>
            </a:extLst>
          </p:cNvPr>
          <p:cNvSpPr>
            <a:spLocks noGrp="1"/>
          </p:cNvSpPr>
          <p:nvPr>
            <p:ph type="sldNum" sz="quarter" idx="12"/>
          </p:nvPr>
        </p:nvSpPr>
        <p:spPr/>
        <p:txBody>
          <a:bodyPr/>
          <a:lstStyle/>
          <a:p>
            <a:fld id="{4F2CF61C-9FF8-466C-BCAE-B4EDB1365B57}" type="slidenum">
              <a:rPr lang="en-US" smtClean="0"/>
              <a:t>‹#›</a:t>
            </a:fld>
            <a:endParaRPr lang="en-US"/>
          </a:p>
        </p:txBody>
      </p:sp>
    </p:spTree>
    <p:extLst>
      <p:ext uri="{BB962C8B-B14F-4D97-AF65-F5344CB8AC3E}">
        <p14:creationId xmlns:p14="http://schemas.microsoft.com/office/powerpoint/2010/main" val="227146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336D37E-D4A8-43F3-8798-D6A69F3CFF4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D6C89A0-811E-4E31-9AB3-9207F43D30C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309296-B43A-4941-8627-69550540D714}"/>
              </a:ext>
            </a:extLst>
          </p:cNvPr>
          <p:cNvSpPr>
            <a:spLocks noGrp="1"/>
          </p:cNvSpPr>
          <p:nvPr>
            <p:ph type="dt" sz="half" idx="10"/>
          </p:nvPr>
        </p:nvSpPr>
        <p:spPr/>
        <p:txBody>
          <a:bodyPr/>
          <a:lstStyle/>
          <a:p>
            <a:fld id="{621F8A90-36E6-459A-BF0E-C40FC3838A23}" type="datetimeFigureOut">
              <a:rPr lang="en-US" smtClean="0"/>
              <a:t>2/25/2021</a:t>
            </a:fld>
            <a:endParaRPr lang="en-US"/>
          </a:p>
        </p:txBody>
      </p:sp>
      <p:sp>
        <p:nvSpPr>
          <p:cNvPr id="5" name="Footer Placeholder 4">
            <a:extLst>
              <a:ext uri="{FF2B5EF4-FFF2-40B4-BE49-F238E27FC236}">
                <a16:creationId xmlns:a16="http://schemas.microsoft.com/office/drawing/2014/main" id="{2E8914CB-8D14-4824-977C-F9693C4C81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6FA5A6-8229-4259-91DB-4EC15B8C6D28}"/>
              </a:ext>
            </a:extLst>
          </p:cNvPr>
          <p:cNvSpPr>
            <a:spLocks noGrp="1"/>
          </p:cNvSpPr>
          <p:nvPr>
            <p:ph type="sldNum" sz="quarter" idx="12"/>
          </p:nvPr>
        </p:nvSpPr>
        <p:spPr/>
        <p:txBody>
          <a:bodyPr/>
          <a:lstStyle/>
          <a:p>
            <a:fld id="{4F2CF61C-9FF8-466C-BCAE-B4EDB1365B57}" type="slidenum">
              <a:rPr lang="en-US" smtClean="0"/>
              <a:t>‹#›</a:t>
            </a:fld>
            <a:endParaRPr lang="en-US"/>
          </a:p>
        </p:txBody>
      </p:sp>
    </p:spTree>
    <p:extLst>
      <p:ext uri="{BB962C8B-B14F-4D97-AF65-F5344CB8AC3E}">
        <p14:creationId xmlns:p14="http://schemas.microsoft.com/office/powerpoint/2010/main" val="2928173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9CCCE4-E503-4D7F-9E42-AE9381AFB78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B3D0EE2-3643-43A4-A8DD-825A0AB1A2C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3691B4F-A88C-4CEB-94FF-2692A6E1A35D}"/>
              </a:ext>
            </a:extLst>
          </p:cNvPr>
          <p:cNvSpPr>
            <a:spLocks noGrp="1"/>
          </p:cNvSpPr>
          <p:nvPr>
            <p:ph type="dt" sz="half" idx="10"/>
          </p:nvPr>
        </p:nvSpPr>
        <p:spPr/>
        <p:txBody>
          <a:bodyPr/>
          <a:lstStyle/>
          <a:p>
            <a:fld id="{0ED86A0D-9B9D-457D-A870-2ABC3B18462C}" type="datetime1">
              <a:rPr lang="en-US" smtClean="0"/>
              <a:t>2/25/2021</a:t>
            </a:fld>
            <a:endParaRPr lang="en-US"/>
          </a:p>
        </p:txBody>
      </p:sp>
      <p:sp>
        <p:nvSpPr>
          <p:cNvPr id="5" name="Footer Placeholder 4">
            <a:extLst>
              <a:ext uri="{FF2B5EF4-FFF2-40B4-BE49-F238E27FC236}">
                <a16:creationId xmlns:a16="http://schemas.microsoft.com/office/drawing/2014/main" id="{B2F7C120-3B78-41FC-9851-1A62C685D2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FE6591-058A-4D6A-B8AB-B22B512192FC}"/>
              </a:ext>
            </a:extLst>
          </p:cNvPr>
          <p:cNvSpPr>
            <a:spLocks noGrp="1"/>
          </p:cNvSpPr>
          <p:nvPr>
            <p:ph type="sldNum" sz="quarter" idx="12"/>
          </p:nvPr>
        </p:nvSpPr>
        <p:spPr/>
        <p:txBody>
          <a:bodyPr/>
          <a:lstStyle/>
          <a:p>
            <a:fld id="{1050B970-371D-4C03-9167-B430CB631FF7}" type="slidenum">
              <a:rPr lang="en-US" smtClean="0"/>
              <a:t>‹#›</a:t>
            </a:fld>
            <a:endParaRPr lang="en-US"/>
          </a:p>
        </p:txBody>
      </p:sp>
    </p:spTree>
    <p:extLst>
      <p:ext uri="{BB962C8B-B14F-4D97-AF65-F5344CB8AC3E}">
        <p14:creationId xmlns:p14="http://schemas.microsoft.com/office/powerpoint/2010/main" val="34480075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E98D0-F376-4E83-A034-1FD521AAF27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DA9BEBB-CF0F-424A-B3CA-EDCC416D8F3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12EED1-C39D-4F96-A5B8-503E14753C6F}"/>
              </a:ext>
            </a:extLst>
          </p:cNvPr>
          <p:cNvSpPr>
            <a:spLocks noGrp="1"/>
          </p:cNvSpPr>
          <p:nvPr>
            <p:ph type="dt" sz="half" idx="10"/>
          </p:nvPr>
        </p:nvSpPr>
        <p:spPr/>
        <p:txBody>
          <a:bodyPr/>
          <a:lstStyle/>
          <a:p>
            <a:fld id="{596230E4-E528-45BF-B13F-832261481EF0}" type="datetime1">
              <a:rPr lang="en-US" smtClean="0"/>
              <a:t>2/25/2021</a:t>
            </a:fld>
            <a:endParaRPr lang="en-US"/>
          </a:p>
        </p:txBody>
      </p:sp>
      <p:sp>
        <p:nvSpPr>
          <p:cNvPr id="5" name="Footer Placeholder 4">
            <a:extLst>
              <a:ext uri="{FF2B5EF4-FFF2-40B4-BE49-F238E27FC236}">
                <a16:creationId xmlns:a16="http://schemas.microsoft.com/office/drawing/2014/main" id="{E8B80C63-92BB-4D17-A06F-964F27C2D8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FADCE4-D0DB-4C02-93B8-DCAF52566D1E}"/>
              </a:ext>
            </a:extLst>
          </p:cNvPr>
          <p:cNvSpPr>
            <a:spLocks noGrp="1"/>
          </p:cNvSpPr>
          <p:nvPr>
            <p:ph type="sldNum" sz="quarter" idx="12"/>
          </p:nvPr>
        </p:nvSpPr>
        <p:spPr/>
        <p:txBody>
          <a:bodyPr/>
          <a:lstStyle/>
          <a:p>
            <a:fld id="{1050B970-371D-4C03-9167-B430CB631FF7}" type="slidenum">
              <a:rPr lang="en-US" smtClean="0"/>
              <a:t>‹#›</a:t>
            </a:fld>
            <a:endParaRPr lang="en-US"/>
          </a:p>
        </p:txBody>
      </p:sp>
    </p:spTree>
    <p:extLst>
      <p:ext uri="{BB962C8B-B14F-4D97-AF65-F5344CB8AC3E}">
        <p14:creationId xmlns:p14="http://schemas.microsoft.com/office/powerpoint/2010/main" val="26584227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C523EE-7C13-459E-95D4-90A6EB478BB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2E15714-B9CA-478E-A103-C579F8991B2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155FA6C-D6AC-43D7-8B95-F9D695805F12}"/>
              </a:ext>
            </a:extLst>
          </p:cNvPr>
          <p:cNvSpPr>
            <a:spLocks noGrp="1"/>
          </p:cNvSpPr>
          <p:nvPr>
            <p:ph type="dt" sz="half" idx="10"/>
          </p:nvPr>
        </p:nvSpPr>
        <p:spPr/>
        <p:txBody>
          <a:bodyPr/>
          <a:lstStyle/>
          <a:p>
            <a:fld id="{ED2B0E9C-32BF-413C-979C-E05FF4499A76}" type="datetime1">
              <a:rPr lang="en-US" smtClean="0"/>
              <a:t>2/25/2021</a:t>
            </a:fld>
            <a:endParaRPr lang="en-US"/>
          </a:p>
        </p:txBody>
      </p:sp>
      <p:sp>
        <p:nvSpPr>
          <p:cNvPr id="5" name="Footer Placeholder 4">
            <a:extLst>
              <a:ext uri="{FF2B5EF4-FFF2-40B4-BE49-F238E27FC236}">
                <a16:creationId xmlns:a16="http://schemas.microsoft.com/office/drawing/2014/main" id="{260C34DB-2860-465C-BBC9-C44A5D202A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9D538E-E43F-41C2-8D80-668743B3CA3E}"/>
              </a:ext>
            </a:extLst>
          </p:cNvPr>
          <p:cNvSpPr>
            <a:spLocks noGrp="1"/>
          </p:cNvSpPr>
          <p:nvPr>
            <p:ph type="sldNum" sz="quarter" idx="12"/>
          </p:nvPr>
        </p:nvSpPr>
        <p:spPr/>
        <p:txBody>
          <a:bodyPr/>
          <a:lstStyle/>
          <a:p>
            <a:fld id="{1050B970-371D-4C03-9167-B430CB631FF7}" type="slidenum">
              <a:rPr lang="en-US" smtClean="0"/>
              <a:t>‹#›</a:t>
            </a:fld>
            <a:endParaRPr lang="en-US"/>
          </a:p>
        </p:txBody>
      </p:sp>
    </p:spTree>
    <p:extLst>
      <p:ext uri="{BB962C8B-B14F-4D97-AF65-F5344CB8AC3E}">
        <p14:creationId xmlns:p14="http://schemas.microsoft.com/office/powerpoint/2010/main" val="31070592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12898-B3B1-4FE9-8C48-C1D582EEFE8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6342E51-B1E4-4380-8CA2-96417131DAB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3AE56AA-AED0-4BD1-86E4-623A89ECBF2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86855FC-0CC3-49A0-BAC1-C7774BE03840}"/>
              </a:ext>
            </a:extLst>
          </p:cNvPr>
          <p:cNvSpPr>
            <a:spLocks noGrp="1"/>
          </p:cNvSpPr>
          <p:nvPr>
            <p:ph type="dt" sz="half" idx="10"/>
          </p:nvPr>
        </p:nvSpPr>
        <p:spPr/>
        <p:txBody>
          <a:bodyPr/>
          <a:lstStyle/>
          <a:p>
            <a:fld id="{BA62143C-ED25-46A2-96B7-FEA29499909A}" type="datetime1">
              <a:rPr lang="en-US" smtClean="0"/>
              <a:t>2/25/2021</a:t>
            </a:fld>
            <a:endParaRPr lang="en-US"/>
          </a:p>
        </p:txBody>
      </p:sp>
      <p:sp>
        <p:nvSpPr>
          <p:cNvPr id="6" name="Footer Placeholder 5">
            <a:extLst>
              <a:ext uri="{FF2B5EF4-FFF2-40B4-BE49-F238E27FC236}">
                <a16:creationId xmlns:a16="http://schemas.microsoft.com/office/drawing/2014/main" id="{348BEA52-5BA8-4D81-8A74-60CBC6BEA81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57CBC87-8503-417C-84C3-FC38B14E9054}"/>
              </a:ext>
            </a:extLst>
          </p:cNvPr>
          <p:cNvSpPr>
            <a:spLocks noGrp="1"/>
          </p:cNvSpPr>
          <p:nvPr>
            <p:ph type="sldNum" sz="quarter" idx="12"/>
          </p:nvPr>
        </p:nvSpPr>
        <p:spPr/>
        <p:txBody>
          <a:bodyPr/>
          <a:lstStyle/>
          <a:p>
            <a:fld id="{1050B970-371D-4C03-9167-B430CB631FF7}" type="slidenum">
              <a:rPr lang="en-US" smtClean="0"/>
              <a:t>‹#›</a:t>
            </a:fld>
            <a:endParaRPr lang="en-US"/>
          </a:p>
        </p:txBody>
      </p:sp>
    </p:spTree>
    <p:extLst>
      <p:ext uri="{BB962C8B-B14F-4D97-AF65-F5344CB8AC3E}">
        <p14:creationId xmlns:p14="http://schemas.microsoft.com/office/powerpoint/2010/main" val="12197234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429D4-41C4-4EFB-AD15-6AD5C15FFC0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46A2C88-4E93-4888-AD8A-F134CBF8B0F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6DCCF9A-0B0E-47D4-ABB0-2C36182AF9E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6A580FE-8849-4DA9-80A0-AE7474DD836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923E40F-8770-45C3-93DA-808F3DF6132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4AB89D7-7B99-43AA-A531-7E68ECCD3E4A}"/>
              </a:ext>
            </a:extLst>
          </p:cNvPr>
          <p:cNvSpPr>
            <a:spLocks noGrp="1"/>
          </p:cNvSpPr>
          <p:nvPr>
            <p:ph type="dt" sz="half" idx="10"/>
          </p:nvPr>
        </p:nvSpPr>
        <p:spPr/>
        <p:txBody>
          <a:bodyPr/>
          <a:lstStyle/>
          <a:p>
            <a:fld id="{6880E7D5-2500-45A4-BB74-6283FC5D5C5E}" type="datetime1">
              <a:rPr lang="en-US" smtClean="0"/>
              <a:t>2/25/2021</a:t>
            </a:fld>
            <a:endParaRPr lang="en-US"/>
          </a:p>
        </p:txBody>
      </p:sp>
      <p:sp>
        <p:nvSpPr>
          <p:cNvPr id="8" name="Footer Placeholder 7">
            <a:extLst>
              <a:ext uri="{FF2B5EF4-FFF2-40B4-BE49-F238E27FC236}">
                <a16:creationId xmlns:a16="http://schemas.microsoft.com/office/drawing/2014/main" id="{8CC4C00F-1709-46A9-A12F-E8693B3CF2C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F60DAB5-5FDD-4289-BE3B-8DD4696FAD86}"/>
              </a:ext>
            </a:extLst>
          </p:cNvPr>
          <p:cNvSpPr>
            <a:spLocks noGrp="1"/>
          </p:cNvSpPr>
          <p:nvPr>
            <p:ph type="sldNum" sz="quarter" idx="12"/>
          </p:nvPr>
        </p:nvSpPr>
        <p:spPr/>
        <p:txBody>
          <a:bodyPr/>
          <a:lstStyle/>
          <a:p>
            <a:fld id="{1050B970-371D-4C03-9167-B430CB631FF7}" type="slidenum">
              <a:rPr lang="en-US" smtClean="0"/>
              <a:t>‹#›</a:t>
            </a:fld>
            <a:endParaRPr lang="en-US"/>
          </a:p>
        </p:txBody>
      </p:sp>
    </p:spTree>
    <p:extLst>
      <p:ext uri="{BB962C8B-B14F-4D97-AF65-F5344CB8AC3E}">
        <p14:creationId xmlns:p14="http://schemas.microsoft.com/office/powerpoint/2010/main" val="35674898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6F941A-1B6E-4ED3-BF80-34D1CD68824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DC07BA8-883D-4ECD-8A42-EC2F238962B6}"/>
              </a:ext>
            </a:extLst>
          </p:cNvPr>
          <p:cNvSpPr>
            <a:spLocks noGrp="1"/>
          </p:cNvSpPr>
          <p:nvPr>
            <p:ph type="dt" sz="half" idx="10"/>
          </p:nvPr>
        </p:nvSpPr>
        <p:spPr/>
        <p:txBody>
          <a:bodyPr/>
          <a:lstStyle/>
          <a:p>
            <a:fld id="{B4981E75-0B4B-48F6-A0DF-D2DF00F51B34}" type="datetime1">
              <a:rPr lang="en-US" smtClean="0"/>
              <a:t>2/25/2021</a:t>
            </a:fld>
            <a:endParaRPr lang="en-US"/>
          </a:p>
        </p:txBody>
      </p:sp>
      <p:sp>
        <p:nvSpPr>
          <p:cNvPr id="4" name="Footer Placeholder 3">
            <a:extLst>
              <a:ext uri="{FF2B5EF4-FFF2-40B4-BE49-F238E27FC236}">
                <a16:creationId xmlns:a16="http://schemas.microsoft.com/office/drawing/2014/main" id="{C015B907-1209-4933-9BE8-28FD3220325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0DE4F22-6E4A-447B-8049-A4D27598F797}"/>
              </a:ext>
            </a:extLst>
          </p:cNvPr>
          <p:cNvSpPr>
            <a:spLocks noGrp="1"/>
          </p:cNvSpPr>
          <p:nvPr>
            <p:ph type="sldNum" sz="quarter" idx="12"/>
          </p:nvPr>
        </p:nvSpPr>
        <p:spPr/>
        <p:txBody>
          <a:bodyPr/>
          <a:lstStyle/>
          <a:p>
            <a:fld id="{1050B970-371D-4C03-9167-B430CB631FF7}" type="slidenum">
              <a:rPr lang="en-US" smtClean="0"/>
              <a:t>‹#›</a:t>
            </a:fld>
            <a:endParaRPr lang="en-US"/>
          </a:p>
        </p:txBody>
      </p:sp>
    </p:spTree>
    <p:extLst>
      <p:ext uri="{BB962C8B-B14F-4D97-AF65-F5344CB8AC3E}">
        <p14:creationId xmlns:p14="http://schemas.microsoft.com/office/powerpoint/2010/main" val="368356655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9B9E6E5-D8FB-4E63-A316-9F9488E350FB}"/>
              </a:ext>
            </a:extLst>
          </p:cNvPr>
          <p:cNvSpPr>
            <a:spLocks noGrp="1"/>
          </p:cNvSpPr>
          <p:nvPr>
            <p:ph type="dt" sz="half" idx="10"/>
          </p:nvPr>
        </p:nvSpPr>
        <p:spPr/>
        <p:txBody>
          <a:bodyPr/>
          <a:lstStyle/>
          <a:p>
            <a:fld id="{379CA7AF-D725-43B4-B389-AC6C224EDB37}" type="datetime1">
              <a:rPr lang="en-US" smtClean="0"/>
              <a:t>2/25/2021</a:t>
            </a:fld>
            <a:endParaRPr lang="en-US"/>
          </a:p>
        </p:txBody>
      </p:sp>
      <p:sp>
        <p:nvSpPr>
          <p:cNvPr id="3" name="Footer Placeholder 2">
            <a:extLst>
              <a:ext uri="{FF2B5EF4-FFF2-40B4-BE49-F238E27FC236}">
                <a16:creationId xmlns:a16="http://schemas.microsoft.com/office/drawing/2014/main" id="{54E1073E-A7B6-4B11-B002-CB2DCC76CE7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2033BD1-D282-4927-AA93-76E931D6FC4D}"/>
              </a:ext>
            </a:extLst>
          </p:cNvPr>
          <p:cNvSpPr>
            <a:spLocks noGrp="1"/>
          </p:cNvSpPr>
          <p:nvPr>
            <p:ph type="sldNum" sz="quarter" idx="12"/>
          </p:nvPr>
        </p:nvSpPr>
        <p:spPr/>
        <p:txBody>
          <a:bodyPr/>
          <a:lstStyle/>
          <a:p>
            <a:fld id="{1050B970-371D-4C03-9167-B430CB631FF7}" type="slidenum">
              <a:rPr lang="en-US" smtClean="0"/>
              <a:t>‹#›</a:t>
            </a:fld>
            <a:endParaRPr lang="en-US"/>
          </a:p>
        </p:txBody>
      </p:sp>
    </p:spTree>
    <p:extLst>
      <p:ext uri="{BB962C8B-B14F-4D97-AF65-F5344CB8AC3E}">
        <p14:creationId xmlns:p14="http://schemas.microsoft.com/office/powerpoint/2010/main" val="8308242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4C738-DF27-4AFA-9260-FA80C1B4B3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FCA1C5B-3BC6-473F-9638-389C612034A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ACF87E9-6A35-4012-8D84-C5762C6591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F7336FC-D807-4DE6-A268-58250BF55B3B}"/>
              </a:ext>
            </a:extLst>
          </p:cNvPr>
          <p:cNvSpPr>
            <a:spLocks noGrp="1"/>
          </p:cNvSpPr>
          <p:nvPr>
            <p:ph type="dt" sz="half" idx="10"/>
          </p:nvPr>
        </p:nvSpPr>
        <p:spPr/>
        <p:txBody>
          <a:bodyPr/>
          <a:lstStyle/>
          <a:p>
            <a:fld id="{B14011A7-B820-4926-800F-BF6987CCE266}" type="datetime1">
              <a:rPr lang="en-US" smtClean="0"/>
              <a:t>2/25/2021</a:t>
            </a:fld>
            <a:endParaRPr lang="en-US"/>
          </a:p>
        </p:txBody>
      </p:sp>
      <p:sp>
        <p:nvSpPr>
          <p:cNvPr id="6" name="Footer Placeholder 5">
            <a:extLst>
              <a:ext uri="{FF2B5EF4-FFF2-40B4-BE49-F238E27FC236}">
                <a16:creationId xmlns:a16="http://schemas.microsoft.com/office/drawing/2014/main" id="{56B4E7C9-2D33-46F6-85B8-FB68ECB4D2D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7490452-8F6E-49EB-8CBF-0E5D1F4F3E77}"/>
              </a:ext>
            </a:extLst>
          </p:cNvPr>
          <p:cNvSpPr>
            <a:spLocks noGrp="1"/>
          </p:cNvSpPr>
          <p:nvPr>
            <p:ph type="sldNum" sz="quarter" idx="12"/>
          </p:nvPr>
        </p:nvSpPr>
        <p:spPr/>
        <p:txBody>
          <a:bodyPr/>
          <a:lstStyle/>
          <a:p>
            <a:fld id="{1050B970-371D-4C03-9167-B430CB631FF7}" type="slidenum">
              <a:rPr lang="en-US" smtClean="0"/>
              <a:t>‹#›</a:t>
            </a:fld>
            <a:endParaRPr lang="en-US"/>
          </a:p>
        </p:txBody>
      </p:sp>
    </p:spTree>
    <p:extLst>
      <p:ext uri="{BB962C8B-B14F-4D97-AF65-F5344CB8AC3E}">
        <p14:creationId xmlns:p14="http://schemas.microsoft.com/office/powerpoint/2010/main" val="3730204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30644B-498C-43DB-A091-437C5DE2B2D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E89E2B0-D9F6-4F4F-AF67-CD3FCD93D28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7C26F8-D6AC-4A66-A9C7-D26692AA920B}"/>
              </a:ext>
            </a:extLst>
          </p:cNvPr>
          <p:cNvSpPr>
            <a:spLocks noGrp="1"/>
          </p:cNvSpPr>
          <p:nvPr>
            <p:ph type="dt" sz="half" idx="10"/>
          </p:nvPr>
        </p:nvSpPr>
        <p:spPr/>
        <p:txBody>
          <a:bodyPr/>
          <a:lstStyle/>
          <a:p>
            <a:fld id="{621F8A90-36E6-459A-BF0E-C40FC3838A23}" type="datetimeFigureOut">
              <a:rPr lang="en-US" smtClean="0"/>
              <a:t>2/25/2021</a:t>
            </a:fld>
            <a:endParaRPr lang="en-US"/>
          </a:p>
        </p:txBody>
      </p:sp>
      <p:sp>
        <p:nvSpPr>
          <p:cNvPr id="5" name="Footer Placeholder 4">
            <a:extLst>
              <a:ext uri="{FF2B5EF4-FFF2-40B4-BE49-F238E27FC236}">
                <a16:creationId xmlns:a16="http://schemas.microsoft.com/office/drawing/2014/main" id="{5B3E29D7-AED1-47BB-BF61-79F6EE2654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8FE965-5D4C-4EEA-BF13-6F2D10BA6732}"/>
              </a:ext>
            </a:extLst>
          </p:cNvPr>
          <p:cNvSpPr>
            <a:spLocks noGrp="1"/>
          </p:cNvSpPr>
          <p:nvPr>
            <p:ph type="sldNum" sz="quarter" idx="12"/>
          </p:nvPr>
        </p:nvSpPr>
        <p:spPr/>
        <p:txBody>
          <a:bodyPr/>
          <a:lstStyle/>
          <a:p>
            <a:fld id="{4F2CF61C-9FF8-466C-BCAE-B4EDB1365B57}" type="slidenum">
              <a:rPr lang="en-US" smtClean="0"/>
              <a:t>‹#›</a:t>
            </a:fld>
            <a:endParaRPr lang="en-US"/>
          </a:p>
        </p:txBody>
      </p:sp>
    </p:spTree>
    <p:extLst>
      <p:ext uri="{BB962C8B-B14F-4D97-AF65-F5344CB8AC3E}">
        <p14:creationId xmlns:p14="http://schemas.microsoft.com/office/powerpoint/2010/main" val="11580814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E09DF-1F4B-44B4-BFC8-BB6EFD14EB4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FEEF2B7-7864-43D3-9AEC-1B7EB265258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925D93F-159E-4CE2-B86F-1EEA266DFB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48A8926-19ED-4C7C-BADC-4E32DD46E6F7}"/>
              </a:ext>
            </a:extLst>
          </p:cNvPr>
          <p:cNvSpPr>
            <a:spLocks noGrp="1"/>
          </p:cNvSpPr>
          <p:nvPr>
            <p:ph type="dt" sz="half" idx="10"/>
          </p:nvPr>
        </p:nvSpPr>
        <p:spPr/>
        <p:txBody>
          <a:bodyPr/>
          <a:lstStyle/>
          <a:p>
            <a:fld id="{A166E42A-186C-4382-9580-5CD55ED58DD6}" type="datetime1">
              <a:rPr lang="en-US" smtClean="0"/>
              <a:t>2/25/2021</a:t>
            </a:fld>
            <a:endParaRPr lang="en-US"/>
          </a:p>
        </p:txBody>
      </p:sp>
      <p:sp>
        <p:nvSpPr>
          <p:cNvPr id="6" name="Footer Placeholder 5">
            <a:extLst>
              <a:ext uri="{FF2B5EF4-FFF2-40B4-BE49-F238E27FC236}">
                <a16:creationId xmlns:a16="http://schemas.microsoft.com/office/drawing/2014/main" id="{9094621D-FAC6-4AE4-A404-3F41EA00AC2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3AF9CE0-BEA1-48CD-BDBD-A0DF34E377CB}"/>
              </a:ext>
            </a:extLst>
          </p:cNvPr>
          <p:cNvSpPr>
            <a:spLocks noGrp="1"/>
          </p:cNvSpPr>
          <p:nvPr>
            <p:ph type="sldNum" sz="quarter" idx="12"/>
          </p:nvPr>
        </p:nvSpPr>
        <p:spPr/>
        <p:txBody>
          <a:bodyPr/>
          <a:lstStyle/>
          <a:p>
            <a:fld id="{1050B970-371D-4C03-9167-B430CB631FF7}" type="slidenum">
              <a:rPr lang="en-US" smtClean="0"/>
              <a:t>‹#›</a:t>
            </a:fld>
            <a:endParaRPr lang="en-US"/>
          </a:p>
        </p:txBody>
      </p:sp>
    </p:spTree>
    <p:extLst>
      <p:ext uri="{BB962C8B-B14F-4D97-AF65-F5344CB8AC3E}">
        <p14:creationId xmlns:p14="http://schemas.microsoft.com/office/powerpoint/2010/main" val="23276639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14F20E-E2E8-413D-864A-150AE1C1D5C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91E8D74-928D-4588-AD84-05327E39655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EB7E8DA-A17B-4B1E-8361-93C129F1DD3D}"/>
              </a:ext>
            </a:extLst>
          </p:cNvPr>
          <p:cNvSpPr>
            <a:spLocks noGrp="1"/>
          </p:cNvSpPr>
          <p:nvPr>
            <p:ph type="dt" sz="half" idx="10"/>
          </p:nvPr>
        </p:nvSpPr>
        <p:spPr/>
        <p:txBody>
          <a:bodyPr/>
          <a:lstStyle/>
          <a:p>
            <a:fld id="{4CA84F0A-6C55-4CF5-846B-235CDEC7E704}" type="datetime1">
              <a:rPr lang="en-US" smtClean="0"/>
              <a:t>2/25/2021</a:t>
            </a:fld>
            <a:endParaRPr lang="en-US"/>
          </a:p>
        </p:txBody>
      </p:sp>
      <p:sp>
        <p:nvSpPr>
          <p:cNvPr id="5" name="Footer Placeholder 4">
            <a:extLst>
              <a:ext uri="{FF2B5EF4-FFF2-40B4-BE49-F238E27FC236}">
                <a16:creationId xmlns:a16="http://schemas.microsoft.com/office/drawing/2014/main" id="{9EC74467-5445-4F0D-8A54-CA2457B513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F977C4-D5B5-4854-BB31-A497CF25F970}"/>
              </a:ext>
            </a:extLst>
          </p:cNvPr>
          <p:cNvSpPr>
            <a:spLocks noGrp="1"/>
          </p:cNvSpPr>
          <p:nvPr>
            <p:ph type="sldNum" sz="quarter" idx="12"/>
          </p:nvPr>
        </p:nvSpPr>
        <p:spPr/>
        <p:txBody>
          <a:bodyPr/>
          <a:lstStyle/>
          <a:p>
            <a:fld id="{1050B970-371D-4C03-9167-B430CB631FF7}" type="slidenum">
              <a:rPr lang="en-US" smtClean="0"/>
              <a:t>‹#›</a:t>
            </a:fld>
            <a:endParaRPr lang="en-US"/>
          </a:p>
        </p:txBody>
      </p:sp>
    </p:spTree>
    <p:extLst>
      <p:ext uri="{BB962C8B-B14F-4D97-AF65-F5344CB8AC3E}">
        <p14:creationId xmlns:p14="http://schemas.microsoft.com/office/powerpoint/2010/main" val="12442861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6C2C53-D539-4C45-961B-2FC5F0BEB6C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E0A531D-D5D2-4133-B53A-FC385561ABD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65A1AA-F092-4D3B-8E1C-E283AE97D5FF}"/>
              </a:ext>
            </a:extLst>
          </p:cNvPr>
          <p:cNvSpPr>
            <a:spLocks noGrp="1"/>
          </p:cNvSpPr>
          <p:nvPr>
            <p:ph type="dt" sz="half" idx="10"/>
          </p:nvPr>
        </p:nvSpPr>
        <p:spPr/>
        <p:txBody>
          <a:bodyPr/>
          <a:lstStyle/>
          <a:p>
            <a:fld id="{3D46E028-F6AF-4821-BB02-DBD65CA5C719}" type="datetime1">
              <a:rPr lang="en-US" smtClean="0"/>
              <a:t>2/25/2021</a:t>
            </a:fld>
            <a:endParaRPr lang="en-US"/>
          </a:p>
        </p:txBody>
      </p:sp>
      <p:sp>
        <p:nvSpPr>
          <p:cNvPr id="5" name="Footer Placeholder 4">
            <a:extLst>
              <a:ext uri="{FF2B5EF4-FFF2-40B4-BE49-F238E27FC236}">
                <a16:creationId xmlns:a16="http://schemas.microsoft.com/office/drawing/2014/main" id="{AE9DB6EF-2296-4503-BB50-50DA6502FF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44D172-F919-4912-AEF8-23536D6AB752}"/>
              </a:ext>
            </a:extLst>
          </p:cNvPr>
          <p:cNvSpPr>
            <a:spLocks noGrp="1"/>
          </p:cNvSpPr>
          <p:nvPr>
            <p:ph type="sldNum" sz="quarter" idx="12"/>
          </p:nvPr>
        </p:nvSpPr>
        <p:spPr/>
        <p:txBody>
          <a:bodyPr/>
          <a:lstStyle/>
          <a:p>
            <a:fld id="{1050B970-371D-4C03-9167-B430CB631FF7}" type="slidenum">
              <a:rPr lang="en-US" smtClean="0"/>
              <a:t>‹#›</a:t>
            </a:fld>
            <a:endParaRPr lang="en-US"/>
          </a:p>
        </p:txBody>
      </p:sp>
    </p:spTree>
    <p:extLst>
      <p:ext uri="{BB962C8B-B14F-4D97-AF65-F5344CB8AC3E}">
        <p14:creationId xmlns:p14="http://schemas.microsoft.com/office/powerpoint/2010/main" val="32776174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A20ABE-6EDD-4820-A0E8-873D0665F89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BD2B474-7305-4085-AA37-AD42046066E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180E157-080C-40DA-B214-5E10C2541A9D}"/>
              </a:ext>
            </a:extLst>
          </p:cNvPr>
          <p:cNvSpPr>
            <a:spLocks noGrp="1"/>
          </p:cNvSpPr>
          <p:nvPr>
            <p:ph type="dt" sz="half" idx="10"/>
          </p:nvPr>
        </p:nvSpPr>
        <p:spPr/>
        <p:txBody>
          <a:bodyPr/>
          <a:lstStyle/>
          <a:p>
            <a:fld id="{621F8A90-36E6-459A-BF0E-C40FC3838A23}" type="datetimeFigureOut">
              <a:rPr lang="en-US" smtClean="0"/>
              <a:t>2/25/2021</a:t>
            </a:fld>
            <a:endParaRPr lang="en-US"/>
          </a:p>
        </p:txBody>
      </p:sp>
      <p:sp>
        <p:nvSpPr>
          <p:cNvPr id="5" name="Footer Placeholder 4">
            <a:extLst>
              <a:ext uri="{FF2B5EF4-FFF2-40B4-BE49-F238E27FC236}">
                <a16:creationId xmlns:a16="http://schemas.microsoft.com/office/drawing/2014/main" id="{981518BE-82FE-4E76-9A25-61AD77EF00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117E67-ECA1-4A98-9802-86305F57F3A6}"/>
              </a:ext>
            </a:extLst>
          </p:cNvPr>
          <p:cNvSpPr>
            <a:spLocks noGrp="1"/>
          </p:cNvSpPr>
          <p:nvPr>
            <p:ph type="sldNum" sz="quarter" idx="12"/>
          </p:nvPr>
        </p:nvSpPr>
        <p:spPr/>
        <p:txBody>
          <a:bodyPr/>
          <a:lstStyle/>
          <a:p>
            <a:fld id="{4F2CF61C-9FF8-466C-BCAE-B4EDB1365B57}" type="slidenum">
              <a:rPr lang="en-US" smtClean="0"/>
              <a:t>‹#›</a:t>
            </a:fld>
            <a:endParaRPr lang="en-US"/>
          </a:p>
        </p:txBody>
      </p:sp>
    </p:spTree>
    <p:extLst>
      <p:ext uri="{BB962C8B-B14F-4D97-AF65-F5344CB8AC3E}">
        <p14:creationId xmlns:p14="http://schemas.microsoft.com/office/powerpoint/2010/main" val="14350557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8F8E23-F38D-4254-8087-545BC4EF44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E321E60-5A3F-41A2-855C-3982C51E9DF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97CF3CB-4C4E-4A1B-8CE2-71854F39893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C9233E8-E0F2-4777-B49E-EC7CCEFCDDCE}"/>
              </a:ext>
            </a:extLst>
          </p:cNvPr>
          <p:cNvSpPr>
            <a:spLocks noGrp="1"/>
          </p:cNvSpPr>
          <p:nvPr>
            <p:ph type="dt" sz="half" idx="10"/>
          </p:nvPr>
        </p:nvSpPr>
        <p:spPr/>
        <p:txBody>
          <a:bodyPr/>
          <a:lstStyle/>
          <a:p>
            <a:fld id="{621F8A90-36E6-459A-BF0E-C40FC3838A23}" type="datetimeFigureOut">
              <a:rPr lang="en-US" smtClean="0"/>
              <a:t>2/25/2021</a:t>
            </a:fld>
            <a:endParaRPr lang="en-US"/>
          </a:p>
        </p:txBody>
      </p:sp>
      <p:sp>
        <p:nvSpPr>
          <p:cNvPr id="6" name="Footer Placeholder 5">
            <a:extLst>
              <a:ext uri="{FF2B5EF4-FFF2-40B4-BE49-F238E27FC236}">
                <a16:creationId xmlns:a16="http://schemas.microsoft.com/office/drawing/2014/main" id="{17B5E539-EAED-41A4-9CF5-5B7E2AE2A71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B07644-2C28-4648-B67E-14AE4BC0E126}"/>
              </a:ext>
            </a:extLst>
          </p:cNvPr>
          <p:cNvSpPr>
            <a:spLocks noGrp="1"/>
          </p:cNvSpPr>
          <p:nvPr>
            <p:ph type="sldNum" sz="quarter" idx="12"/>
          </p:nvPr>
        </p:nvSpPr>
        <p:spPr/>
        <p:txBody>
          <a:bodyPr/>
          <a:lstStyle/>
          <a:p>
            <a:fld id="{4F2CF61C-9FF8-466C-BCAE-B4EDB1365B57}" type="slidenum">
              <a:rPr lang="en-US" smtClean="0"/>
              <a:t>‹#›</a:t>
            </a:fld>
            <a:endParaRPr lang="en-US"/>
          </a:p>
        </p:txBody>
      </p:sp>
    </p:spTree>
    <p:extLst>
      <p:ext uri="{BB962C8B-B14F-4D97-AF65-F5344CB8AC3E}">
        <p14:creationId xmlns:p14="http://schemas.microsoft.com/office/powerpoint/2010/main" val="4129575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14CF2D-1D8A-46C6-BFA4-D89D5BF4D5B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AC85DA4-F6D8-472A-B955-7500C0698E4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97E7A1A-B0CC-46D3-B801-1EBBBDFCF51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E90D68D-D2D6-40E5-B3FA-F3FC6575879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7464BF2-9D1F-4CA1-AD2C-589F23C7ADB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8BEAF6C-025A-450C-97E9-632297551172}"/>
              </a:ext>
            </a:extLst>
          </p:cNvPr>
          <p:cNvSpPr>
            <a:spLocks noGrp="1"/>
          </p:cNvSpPr>
          <p:nvPr>
            <p:ph type="dt" sz="half" idx="10"/>
          </p:nvPr>
        </p:nvSpPr>
        <p:spPr/>
        <p:txBody>
          <a:bodyPr/>
          <a:lstStyle/>
          <a:p>
            <a:fld id="{621F8A90-36E6-459A-BF0E-C40FC3838A23}" type="datetimeFigureOut">
              <a:rPr lang="en-US" smtClean="0"/>
              <a:t>2/25/2021</a:t>
            </a:fld>
            <a:endParaRPr lang="en-US"/>
          </a:p>
        </p:txBody>
      </p:sp>
      <p:sp>
        <p:nvSpPr>
          <p:cNvPr id="8" name="Footer Placeholder 7">
            <a:extLst>
              <a:ext uri="{FF2B5EF4-FFF2-40B4-BE49-F238E27FC236}">
                <a16:creationId xmlns:a16="http://schemas.microsoft.com/office/drawing/2014/main" id="{BD01F566-F050-4722-83B4-607608C808B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B19EFDE-03CA-4BB2-A3DF-F925CFEBBAC9}"/>
              </a:ext>
            </a:extLst>
          </p:cNvPr>
          <p:cNvSpPr>
            <a:spLocks noGrp="1"/>
          </p:cNvSpPr>
          <p:nvPr>
            <p:ph type="sldNum" sz="quarter" idx="12"/>
          </p:nvPr>
        </p:nvSpPr>
        <p:spPr/>
        <p:txBody>
          <a:bodyPr/>
          <a:lstStyle/>
          <a:p>
            <a:fld id="{4F2CF61C-9FF8-466C-BCAE-B4EDB1365B57}" type="slidenum">
              <a:rPr lang="en-US" smtClean="0"/>
              <a:t>‹#›</a:t>
            </a:fld>
            <a:endParaRPr lang="en-US"/>
          </a:p>
        </p:txBody>
      </p:sp>
    </p:spTree>
    <p:extLst>
      <p:ext uri="{BB962C8B-B14F-4D97-AF65-F5344CB8AC3E}">
        <p14:creationId xmlns:p14="http://schemas.microsoft.com/office/powerpoint/2010/main" val="3460626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3395E1-27F9-431C-8E6F-73D28AAA5BE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9E1DC82-44AB-4000-816E-883554FF8F0C}"/>
              </a:ext>
            </a:extLst>
          </p:cNvPr>
          <p:cNvSpPr>
            <a:spLocks noGrp="1"/>
          </p:cNvSpPr>
          <p:nvPr>
            <p:ph type="dt" sz="half" idx="10"/>
          </p:nvPr>
        </p:nvSpPr>
        <p:spPr/>
        <p:txBody>
          <a:bodyPr/>
          <a:lstStyle/>
          <a:p>
            <a:fld id="{621F8A90-36E6-459A-BF0E-C40FC3838A23}" type="datetimeFigureOut">
              <a:rPr lang="en-US" smtClean="0"/>
              <a:t>2/25/2021</a:t>
            </a:fld>
            <a:endParaRPr lang="en-US"/>
          </a:p>
        </p:txBody>
      </p:sp>
      <p:sp>
        <p:nvSpPr>
          <p:cNvPr id="4" name="Footer Placeholder 3">
            <a:extLst>
              <a:ext uri="{FF2B5EF4-FFF2-40B4-BE49-F238E27FC236}">
                <a16:creationId xmlns:a16="http://schemas.microsoft.com/office/drawing/2014/main" id="{CC4D0213-3625-47A0-993F-93E9248D545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F74B1D6-CF9F-4BC0-BD77-DBF22E783C9C}"/>
              </a:ext>
            </a:extLst>
          </p:cNvPr>
          <p:cNvSpPr>
            <a:spLocks noGrp="1"/>
          </p:cNvSpPr>
          <p:nvPr>
            <p:ph type="sldNum" sz="quarter" idx="12"/>
          </p:nvPr>
        </p:nvSpPr>
        <p:spPr/>
        <p:txBody>
          <a:bodyPr/>
          <a:lstStyle/>
          <a:p>
            <a:fld id="{4F2CF61C-9FF8-466C-BCAE-B4EDB1365B57}" type="slidenum">
              <a:rPr lang="en-US" smtClean="0"/>
              <a:t>‹#›</a:t>
            </a:fld>
            <a:endParaRPr lang="en-US"/>
          </a:p>
        </p:txBody>
      </p:sp>
    </p:spTree>
    <p:extLst>
      <p:ext uri="{BB962C8B-B14F-4D97-AF65-F5344CB8AC3E}">
        <p14:creationId xmlns:p14="http://schemas.microsoft.com/office/powerpoint/2010/main" val="3663082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7447A2-46B1-4A90-82DA-7E85D9486B5F}"/>
              </a:ext>
            </a:extLst>
          </p:cNvPr>
          <p:cNvSpPr>
            <a:spLocks noGrp="1"/>
          </p:cNvSpPr>
          <p:nvPr>
            <p:ph type="dt" sz="half" idx="10"/>
          </p:nvPr>
        </p:nvSpPr>
        <p:spPr/>
        <p:txBody>
          <a:bodyPr/>
          <a:lstStyle/>
          <a:p>
            <a:fld id="{621F8A90-36E6-459A-BF0E-C40FC3838A23}" type="datetimeFigureOut">
              <a:rPr lang="en-US" smtClean="0"/>
              <a:t>2/25/2021</a:t>
            </a:fld>
            <a:endParaRPr lang="en-US"/>
          </a:p>
        </p:txBody>
      </p:sp>
      <p:sp>
        <p:nvSpPr>
          <p:cNvPr id="3" name="Footer Placeholder 2">
            <a:extLst>
              <a:ext uri="{FF2B5EF4-FFF2-40B4-BE49-F238E27FC236}">
                <a16:creationId xmlns:a16="http://schemas.microsoft.com/office/drawing/2014/main" id="{D64D2B1C-F118-48BB-B37C-2E6AF0C4A43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F1F61D4-C959-49B1-89AA-B63FC87726C6}"/>
              </a:ext>
            </a:extLst>
          </p:cNvPr>
          <p:cNvSpPr>
            <a:spLocks noGrp="1"/>
          </p:cNvSpPr>
          <p:nvPr>
            <p:ph type="sldNum" sz="quarter" idx="12"/>
          </p:nvPr>
        </p:nvSpPr>
        <p:spPr/>
        <p:txBody>
          <a:bodyPr/>
          <a:lstStyle/>
          <a:p>
            <a:fld id="{4F2CF61C-9FF8-466C-BCAE-B4EDB1365B57}" type="slidenum">
              <a:rPr lang="en-US" smtClean="0"/>
              <a:t>‹#›</a:t>
            </a:fld>
            <a:endParaRPr lang="en-US"/>
          </a:p>
        </p:txBody>
      </p:sp>
    </p:spTree>
    <p:extLst>
      <p:ext uri="{BB962C8B-B14F-4D97-AF65-F5344CB8AC3E}">
        <p14:creationId xmlns:p14="http://schemas.microsoft.com/office/powerpoint/2010/main" val="1165868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A2294A-4C21-49B7-A79B-7D40A8E0A29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36FB80E-0D85-4561-95BC-1648050AEB1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E2FD558-C538-4083-AB5B-2FC72D434D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7E0793E-2DE1-4DA7-ACCD-3805DFF5526E}"/>
              </a:ext>
            </a:extLst>
          </p:cNvPr>
          <p:cNvSpPr>
            <a:spLocks noGrp="1"/>
          </p:cNvSpPr>
          <p:nvPr>
            <p:ph type="dt" sz="half" idx="10"/>
          </p:nvPr>
        </p:nvSpPr>
        <p:spPr/>
        <p:txBody>
          <a:bodyPr/>
          <a:lstStyle/>
          <a:p>
            <a:fld id="{621F8A90-36E6-459A-BF0E-C40FC3838A23}" type="datetimeFigureOut">
              <a:rPr lang="en-US" smtClean="0"/>
              <a:t>2/25/2021</a:t>
            </a:fld>
            <a:endParaRPr lang="en-US"/>
          </a:p>
        </p:txBody>
      </p:sp>
      <p:sp>
        <p:nvSpPr>
          <p:cNvPr id="6" name="Footer Placeholder 5">
            <a:extLst>
              <a:ext uri="{FF2B5EF4-FFF2-40B4-BE49-F238E27FC236}">
                <a16:creationId xmlns:a16="http://schemas.microsoft.com/office/drawing/2014/main" id="{5FCE1CF3-4D7A-48B7-BD0F-A22F6470D67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289F899-AFE2-4DA2-9972-9E3E543477F5}"/>
              </a:ext>
            </a:extLst>
          </p:cNvPr>
          <p:cNvSpPr>
            <a:spLocks noGrp="1"/>
          </p:cNvSpPr>
          <p:nvPr>
            <p:ph type="sldNum" sz="quarter" idx="12"/>
          </p:nvPr>
        </p:nvSpPr>
        <p:spPr/>
        <p:txBody>
          <a:bodyPr/>
          <a:lstStyle/>
          <a:p>
            <a:fld id="{4F2CF61C-9FF8-466C-BCAE-B4EDB1365B57}" type="slidenum">
              <a:rPr lang="en-US" smtClean="0"/>
              <a:t>‹#›</a:t>
            </a:fld>
            <a:endParaRPr lang="en-US"/>
          </a:p>
        </p:txBody>
      </p:sp>
    </p:spTree>
    <p:extLst>
      <p:ext uri="{BB962C8B-B14F-4D97-AF65-F5344CB8AC3E}">
        <p14:creationId xmlns:p14="http://schemas.microsoft.com/office/powerpoint/2010/main" val="5861520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531B8-9938-4824-AFE2-C809605515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2E772BC-6B2E-47FE-83CC-6A96654AA80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0D87862-B7B9-42F3-A729-1B5AB570FC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192DDAA-6EF1-454A-A0DB-8F6FC78E8438}"/>
              </a:ext>
            </a:extLst>
          </p:cNvPr>
          <p:cNvSpPr>
            <a:spLocks noGrp="1"/>
          </p:cNvSpPr>
          <p:nvPr>
            <p:ph type="dt" sz="half" idx="10"/>
          </p:nvPr>
        </p:nvSpPr>
        <p:spPr/>
        <p:txBody>
          <a:bodyPr/>
          <a:lstStyle/>
          <a:p>
            <a:fld id="{621F8A90-36E6-459A-BF0E-C40FC3838A23}" type="datetimeFigureOut">
              <a:rPr lang="en-US" smtClean="0"/>
              <a:t>2/25/2021</a:t>
            </a:fld>
            <a:endParaRPr lang="en-US"/>
          </a:p>
        </p:txBody>
      </p:sp>
      <p:sp>
        <p:nvSpPr>
          <p:cNvPr id="6" name="Footer Placeholder 5">
            <a:extLst>
              <a:ext uri="{FF2B5EF4-FFF2-40B4-BE49-F238E27FC236}">
                <a16:creationId xmlns:a16="http://schemas.microsoft.com/office/drawing/2014/main" id="{E87A0022-EE44-45E7-AD32-105BB8A691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5925F06-61B2-4F1A-B442-73D0E1526C1B}"/>
              </a:ext>
            </a:extLst>
          </p:cNvPr>
          <p:cNvSpPr>
            <a:spLocks noGrp="1"/>
          </p:cNvSpPr>
          <p:nvPr>
            <p:ph type="sldNum" sz="quarter" idx="12"/>
          </p:nvPr>
        </p:nvSpPr>
        <p:spPr/>
        <p:txBody>
          <a:bodyPr/>
          <a:lstStyle/>
          <a:p>
            <a:fld id="{4F2CF61C-9FF8-466C-BCAE-B4EDB1365B57}" type="slidenum">
              <a:rPr lang="en-US" smtClean="0"/>
              <a:t>‹#›</a:t>
            </a:fld>
            <a:endParaRPr lang="en-US"/>
          </a:p>
        </p:txBody>
      </p:sp>
    </p:spTree>
    <p:extLst>
      <p:ext uri="{BB962C8B-B14F-4D97-AF65-F5344CB8AC3E}">
        <p14:creationId xmlns:p14="http://schemas.microsoft.com/office/powerpoint/2010/main" val="4368741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EC82E65-F087-4912-927A-1DAF2AC16DC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EA8147A-5F51-4B76-AC21-8078E32CBE3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2CFDDB-AFD8-47B7-A0C5-8C19A08E72D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1F8A90-36E6-459A-BF0E-C40FC3838A23}" type="datetimeFigureOut">
              <a:rPr lang="en-US" smtClean="0"/>
              <a:t>2/25/2021</a:t>
            </a:fld>
            <a:endParaRPr lang="en-US"/>
          </a:p>
        </p:txBody>
      </p:sp>
      <p:sp>
        <p:nvSpPr>
          <p:cNvPr id="5" name="Footer Placeholder 4">
            <a:extLst>
              <a:ext uri="{FF2B5EF4-FFF2-40B4-BE49-F238E27FC236}">
                <a16:creationId xmlns:a16="http://schemas.microsoft.com/office/drawing/2014/main" id="{24B52F7B-ACBA-4863-B487-C718235D525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3F469A7-ADDB-410C-BA21-D8532CB7286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2CF61C-9FF8-466C-BCAE-B4EDB1365B57}" type="slidenum">
              <a:rPr lang="en-US" smtClean="0"/>
              <a:t>‹#›</a:t>
            </a:fld>
            <a:endParaRPr lang="en-US"/>
          </a:p>
        </p:txBody>
      </p:sp>
    </p:spTree>
    <p:extLst>
      <p:ext uri="{BB962C8B-B14F-4D97-AF65-F5344CB8AC3E}">
        <p14:creationId xmlns:p14="http://schemas.microsoft.com/office/powerpoint/2010/main" val="26694520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0A7C0D4-4DDD-45BF-B279-EFCB3369A4F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951A23C-43ED-4536-AB4D-FF3F9174E90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3686E7-075F-4ACE-9D0A-12670C61F31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1C4312-6D94-47BB-BF05-7C2DD6386761}" type="datetime1">
              <a:rPr lang="en-US" smtClean="0"/>
              <a:t>2/25/2021</a:t>
            </a:fld>
            <a:endParaRPr lang="en-US"/>
          </a:p>
        </p:txBody>
      </p:sp>
      <p:sp>
        <p:nvSpPr>
          <p:cNvPr id="5" name="Footer Placeholder 4">
            <a:extLst>
              <a:ext uri="{FF2B5EF4-FFF2-40B4-BE49-F238E27FC236}">
                <a16:creationId xmlns:a16="http://schemas.microsoft.com/office/drawing/2014/main" id="{EFACBBC7-DB4A-4987-B4E8-76361E2E886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E102A35-918D-456E-A84E-C3B6CFE1EB8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50B970-371D-4C03-9167-B430CB631FF7}" type="slidenum">
              <a:rPr lang="en-US" smtClean="0"/>
              <a:t>‹#›</a:t>
            </a:fld>
            <a:endParaRPr lang="en-US"/>
          </a:p>
        </p:txBody>
      </p:sp>
    </p:spTree>
    <p:extLst>
      <p:ext uri="{BB962C8B-B14F-4D97-AF65-F5344CB8AC3E}">
        <p14:creationId xmlns:p14="http://schemas.microsoft.com/office/powerpoint/2010/main" val="9198409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mailto:Rebecca@RebeccaReynoldsConsulting.com" TargetMode="Externa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mailto:Rebecca@RebeccaReynoldsConsulting.com" TargetMode="Externa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mailto:Rebecca@RebeccaReynoldsConsulting.com" TargetMode="Externa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hyperlink" Target="mailto:Rebecca@RebeccaReynoldsConsulting.com" TargetMode="External"/><Relationship Id="rId2" Type="http://schemas.openxmlformats.org/officeDocument/2006/relationships/notesSlide" Target="../notesSlides/notesSlide3.xml"/><Relationship Id="rId1" Type="http://schemas.openxmlformats.org/officeDocument/2006/relationships/slideLayout" Target="../slideLayouts/slideLayout13.xml"/><Relationship Id="rId4" Type="http://schemas.openxmlformats.org/officeDocument/2006/relationships/image" Target="../media/image2.jpg"/></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65E844-4CAD-4DCC-9C90-BB33A0E508B4}"/>
              </a:ext>
            </a:extLst>
          </p:cNvPr>
          <p:cNvSpPr>
            <a:spLocks noGrp="1"/>
          </p:cNvSpPr>
          <p:nvPr>
            <p:ph type="ctrTitle"/>
          </p:nvPr>
        </p:nvSpPr>
        <p:spPr>
          <a:xfrm>
            <a:off x="7464614" y="1783959"/>
            <a:ext cx="4087306" cy="2889114"/>
          </a:xfrm>
        </p:spPr>
        <p:txBody>
          <a:bodyPr anchor="b">
            <a:normAutofit/>
          </a:bodyPr>
          <a:lstStyle/>
          <a:p>
            <a:pPr algn="l"/>
            <a:r>
              <a:rPr lang="en-US" sz="5400" dirty="0"/>
              <a:t>Writing Team</a:t>
            </a:r>
          </a:p>
        </p:txBody>
      </p:sp>
      <p:sp>
        <p:nvSpPr>
          <p:cNvPr id="3" name="Subtitle 2">
            <a:extLst>
              <a:ext uri="{FF2B5EF4-FFF2-40B4-BE49-F238E27FC236}">
                <a16:creationId xmlns:a16="http://schemas.microsoft.com/office/drawing/2014/main" id="{4516C0DB-6034-4012-BF72-9572286B6E86}"/>
              </a:ext>
            </a:extLst>
          </p:cNvPr>
          <p:cNvSpPr>
            <a:spLocks noGrp="1"/>
          </p:cNvSpPr>
          <p:nvPr>
            <p:ph type="subTitle" idx="1"/>
          </p:nvPr>
        </p:nvSpPr>
        <p:spPr>
          <a:xfrm>
            <a:off x="7464612" y="4750893"/>
            <a:ext cx="4087305" cy="1147863"/>
          </a:xfrm>
        </p:spPr>
        <p:txBody>
          <a:bodyPr anchor="t">
            <a:normAutofit/>
          </a:bodyPr>
          <a:lstStyle/>
          <a:p>
            <a:pPr algn="l"/>
            <a:r>
              <a:rPr lang="en-US" sz="1700" dirty="0"/>
              <a:t>Southwestern Region RLT Strategic Planning</a:t>
            </a:r>
          </a:p>
          <a:p>
            <a:pPr algn="l"/>
            <a:r>
              <a:rPr lang="en-US" sz="1700" dirty="0"/>
              <a:t>Prepared by RRC</a:t>
            </a:r>
          </a:p>
          <a:p>
            <a:pPr algn="l"/>
            <a:r>
              <a:rPr lang="en-US" sz="1700" dirty="0"/>
              <a:t>Updated Mar 1, 2021</a:t>
            </a:r>
          </a:p>
        </p:txBody>
      </p:sp>
      <p:sp>
        <p:nvSpPr>
          <p:cNvPr id="9" name="Freeform: Shape 8">
            <a:extLst>
              <a:ext uri="{FF2B5EF4-FFF2-40B4-BE49-F238E27FC236}">
                <a16:creationId xmlns:a16="http://schemas.microsoft.com/office/drawing/2014/main" id="{E49CC64F-7275-4E33-961B-0C5CDC4398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 y="0"/>
            <a:ext cx="7188051" cy="6858000"/>
          </a:xfrm>
          <a:custGeom>
            <a:avLst/>
            <a:gdLst>
              <a:gd name="connsiteX0" fmla="*/ 7188051 w 7188051"/>
              <a:gd name="connsiteY0" fmla="*/ 6858000 h 6858000"/>
              <a:gd name="connsiteX1" fmla="*/ 108694 w 7188051"/>
              <a:gd name="connsiteY1" fmla="*/ 6858000 h 6858000"/>
              <a:gd name="connsiteX2" fmla="*/ 79127 w 7188051"/>
              <a:gd name="connsiteY2" fmla="*/ 6681235 h 6858000"/>
              <a:gd name="connsiteX3" fmla="*/ 0 w 7188051"/>
              <a:gd name="connsiteY3" fmla="*/ 5565888 h 6858000"/>
              <a:gd name="connsiteX4" fmla="*/ 2190696 w 7188051"/>
              <a:gd name="connsiteY4" fmla="*/ 145339 h 6858000"/>
              <a:gd name="connsiteX5" fmla="*/ 2339431 w 7188051"/>
              <a:gd name="connsiteY5" fmla="*/ 0 h 6858000"/>
              <a:gd name="connsiteX6" fmla="*/ 7188051 w 7188051"/>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88051" h="6858000">
                <a:moveTo>
                  <a:pt x="7188051" y="6858000"/>
                </a:moveTo>
                <a:lnTo>
                  <a:pt x="108694" y="6858000"/>
                </a:lnTo>
                <a:lnTo>
                  <a:pt x="79127" y="6681235"/>
                </a:lnTo>
                <a:cubicBezTo>
                  <a:pt x="26981" y="6316967"/>
                  <a:pt x="0" y="5944579"/>
                  <a:pt x="0" y="5565888"/>
                </a:cubicBezTo>
                <a:cubicBezTo>
                  <a:pt x="0" y="3459953"/>
                  <a:pt x="834428" y="1548908"/>
                  <a:pt x="2190696" y="145339"/>
                </a:cubicBezTo>
                <a:lnTo>
                  <a:pt x="2339431" y="0"/>
                </a:lnTo>
                <a:lnTo>
                  <a:pt x="7188051" y="0"/>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Picture 4" descr="Working space background">
            <a:extLst>
              <a:ext uri="{FF2B5EF4-FFF2-40B4-BE49-F238E27FC236}">
                <a16:creationId xmlns:a16="http://schemas.microsoft.com/office/drawing/2014/main" id="{AD450A2C-4FC6-48B8-9A14-CC3E2BCB8E33}"/>
              </a:ext>
            </a:extLst>
          </p:cNvPr>
          <p:cNvPicPr>
            <a:picLocks noChangeAspect="1"/>
          </p:cNvPicPr>
          <p:nvPr/>
        </p:nvPicPr>
        <p:blipFill rotWithShape="1">
          <a:blip r:embed="rId2"/>
          <a:srcRect l="31591" r="-1" b="-1"/>
          <a:stretch/>
        </p:blipFill>
        <p:spPr>
          <a:xfrm>
            <a:off x="1" y="10"/>
            <a:ext cx="7028495" cy="6857990"/>
          </a:xfrm>
          <a:custGeom>
            <a:avLst/>
            <a:gdLst/>
            <a:ahLst/>
            <a:cxnLst/>
            <a:rect l="l" t="t" r="r" b="b"/>
            <a:pathLst>
              <a:path w="7028495" h="6858000">
                <a:moveTo>
                  <a:pt x="0" y="0"/>
                </a:moveTo>
                <a:lnTo>
                  <a:pt x="6915668" y="0"/>
                </a:lnTo>
                <a:lnTo>
                  <a:pt x="6952411" y="219663"/>
                </a:lnTo>
                <a:cubicBezTo>
                  <a:pt x="7002551" y="569921"/>
                  <a:pt x="7028495" y="927986"/>
                  <a:pt x="7028495" y="1292112"/>
                </a:cubicBezTo>
                <a:cubicBezTo>
                  <a:pt x="7028495" y="3343346"/>
                  <a:pt x="6205186" y="5202289"/>
                  <a:pt x="4870994" y="6556512"/>
                </a:cubicBezTo>
                <a:lnTo>
                  <a:pt x="4556185" y="6858000"/>
                </a:lnTo>
                <a:lnTo>
                  <a:pt x="0" y="6858000"/>
                </a:lnTo>
                <a:close/>
              </a:path>
            </a:pathLst>
          </a:custGeom>
        </p:spPr>
      </p:pic>
      <p:pic>
        <p:nvPicPr>
          <p:cNvPr id="6" name="Picture 5" descr="Logo&#10;&#10;Description automatically generated">
            <a:extLst>
              <a:ext uri="{FF2B5EF4-FFF2-40B4-BE49-F238E27FC236}">
                <a16:creationId xmlns:a16="http://schemas.microsoft.com/office/drawing/2014/main" id="{85E40B46-B923-468E-94A9-5A058E9DDB3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74325" y="5181086"/>
            <a:ext cx="917575" cy="603764"/>
          </a:xfrm>
          <a:prstGeom prst="rect">
            <a:avLst/>
          </a:prstGeom>
        </p:spPr>
      </p:pic>
    </p:spTree>
    <p:extLst>
      <p:ext uri="{BB962C8B-B14F-4D97-AF65-F5344CB8AC3E}">
        <p14:creationId xmlns:p14="http://schemas.microsoft.com/office/powerpoint/2010/main" val="1407694005"/>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828702-202C-40DE-9F93-DF1F29C542C3}"/>
              </a:ext>
            </a:extLst>
          </p:cNvPr>
          <p:cNvSpPr>
            <a:spLocks noGrp="1"/>
          </p:cNvSpPr>
          <p:nvPr>
            <p:ph type="title"/>
          </p:nvPr>
        </p:nvSpPr>
        <p:spPr/>
        <p:txBody>
          <a:bodyPr/>
          <a:lstStyle/>
          <a:p>
            <a:r>
              <a:rPr lang="en-US" dirty="0"/>
              <a:t>Vision, Beliefs, Mission Statements</a:t>
            </a:r>
          </a:p>
        </p:txBody>
      </p:sp>
      <p:sp>
        <p:nvSpPr>
          <p:cNvPr id="3" name="Content Placeholder 2">
            <a:extLst>
              <a:ext uri="{FF2B5EF4-FFF2-40B4-BE49-F238E27FC236}">
                <a16:creationId xmlns:a16="http://schemas.microsoft.com/office/drawing/2014/main" id="{B43520E4-6B4B-402F-9690-07367D18F515}"/>
              </a:ext>
            </a:extLst>
          </p:cNvPr>
          <p:cNvSpPr>
            <a:spLocks noGrp="1"/>
          </p:cNvSpPr>
          <p:nvPr>
            <p:ph idx="1"/>
          </p:nvPr>
        </p:nvSpPr>
        <p:spPr/>
        <p:txBody>
          <a:bodyPr/>
          <a:lstStyle/>
          <a:p>
            <a:pPr marL="0" indent="0">
              <a:buNone/>
            </a:pPr>
            <a:r>
              <a:rPr lang="en-US" dirty="0"/>
              <a:t>They express the highest-level answers to the questions:</a:t>
            </a:r>
          </a:p>
          <a:p>
            <a:pPr lvl="1"/>
            <a:r>
              <a:rPr lang="en-US" dirty="0"/>
              <a:t>Why do we do the work we do? For what desired future? (GOAL)</a:t>
            </a:r>
          </a:p>
          <a:p>
            <a:pPr lvl="1"/>
            <a:r>
              <a:rPr lang="en-US" dirty="0"/>
              <a:t>What do you know (believe) about how the world works that informs our choice of Mission?</a:t>
            </a:r>
          </a:p>
          <a:p>
            <a:pPr lvl="1"/>
            <a:r>
              <a:rPr lang="en-US" dirty="0"/>
              <a:t>What do we do and for whom?</a:t>
            </a:r>
          </a:p>
          <a:p>
            <a:r>
              <a:rPr lang="en-US" dirty="0"/>
              <a:t>These statements come from the IDENTITY – the character of place &amp; people, the core values and beliefs</a:t>
            </a:r>
          </a:p>
          <a:p>
            <a:r>
              <a:rPr lang="en-US" dirty="0"/>
              <a:t>Once these statements are written, then we can decide if the group will benefit from a distinct (and additional) Identity statement, as well</a:t>
            </a:r>
          </a:p>
        </p:txBody>
      </p:sp>
    </p:spTree>
    <p:extLst>
      <p:ext uri="{BB962C8B-B14F-4D97-AF65-F5344CB8AC3E}">
        <p14:creationId xmlns:p14="http://schemas.microsoft.com/office/powerpoint/2010/main" val="10114592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07460-6982-4D28-AFA8-D6792922802C}"/>
              </a:ext>
            </a:extLst>
          </p:cNvPr>
          <p:cNvSpPr>
            <a:spLocks noGrp="1"/>
          </p:cNvSpPr>
          <p:nvPr>
            <p:ph type="title"/>
          </p:nvPr>
        </p:nvSpPr>
        <p:spPr/>
        <p:txBody>
          <a:bodyPr/>
          <a:lstStyle/>
          <a:p>
            <a:r>
              <a:rPr lang="en-US" dirty="0"/>
              <a:t>V, B, M: WT Draft</a:t>
            </a:r>
          </a:p>
        </p:txBody>
      </p:sp>
      <p:sp>
        <p:nvSpPr>
          <p:cNvPr id="3" name="Content Placeholder 2">
            <a:extLst>
              <a:ext uri="{FF2B5EF4-FFF2-40B4-BE49-F238E27FC236}">
                <a16:creationId xmlns:a16="http://schemas.microsoft.com/office/drawing/2014/main" id="{138E1A08-3E8E-4B6A-ACCA-47E1399F80F1}"/>
              </a:ext>
            </a:extLst>
          </p:cNvPr>
          <p:cNvSpPr>
            <a:spLocks noGrp="1"/>
          </p:cNvSpPr>
          <p:nvPr>
            <p:ph idx="1"/>
          </p:nvPr>
        </p:nvSpPr>
        <p:spPr/>
        <p:txBody>
          <a:bodyPr>
            <a:normAutofit fontScale="92500" lnSpcReduction="10000"/>
          </a:bodyPr>
          <a:lstStyle/>
          <a:p>
            <a:pPr marL="0" indent="0">
              <a:buNone/>
            </a:pPr>
            <a:r>
              <a:rPr lang="en-US" i="1" dirty="0"/>
              <a:t>Our Vision: </a:t>
            </a:r>
          </a:p>
          <a:p>
            <a:r>
              <a:rPr lang="en-US" i="1" dirty="0"/>
              <a:t>The peoples of the iconic American Southwest care for these treasured landscapes as an essential and continuous legacy</a:t>
            </a:r>
          </a:p>
          <a:p>
            <a:pPr marL="0" indent="0">
              <a:buNone/>
            </a:pPr>
            <a:r>
              <a:rPr lang="en-US" i="1" dirty="0"/>
              <a:t>We believe:</a:t>
            </a:r>
          </a:p>
          <a:p>
            <a:r>
              <a:rPr lang="en-US" i="1" dirty="0"/>
              <a:t>Water is the keystone of caring for the lands of the Southwest</a:t>
            </a:r>
          </a:p>
          <a:p>
            <a:r>
              <a:rPr lang="en-US" i="1" dirty="0"/>
              <a:t>Land stewardship evolves, anchored in science and place-based experience</a:t>
            </a:r>
          </a:p>
          <a:p>
            <a:r>
              <a:rPr lang="en-US" i="1" dirty="0"/>
              <a:t>Many voices balance </a:t>
            </a:r>
            <a:r>
              <a:rPr lang="en-US" i="1" dirty="0">
                <a:highlight>
                  <a:srgbClr val="FFFF00"/>
                </a:highlight>
              </a:rPr>
              <a:t>multiple uses </a:t>
            </a:r>
            <a:r>
              <a:rPr lang="en-US" i="1" dirty="0"/>
              <a:t>in service to resilient nature</a:t>
            </a:r>
          </a:p>
          <a:p>
            <a:pPr marL="0" indent="0">
              <a:buNone/>
            </a:pPr>
            <a:r>
              <a:rPr lang="en-US" i="1" dirty="0"/>
              <a:t>Our Mission: </a:t>
            </a:r>
          </a:p>
          <a:p>
            <a:r>
              <a:rPr lang="en-US" i="1" dirty="0"/>
              <a:t>As the public’s steward, </a:t>
            </a:r>
            <a:r>
              <a:rPr lang="en-US" i="1" dirty="0">
                <a:highlight>
                  <a:srgbClr val="FFFF00"/>
                </a:highlight>
              </a:rPr>
              <a:t>we join forces with communities</a:t>
            </a:r>
            <a:r>
              <a:rPr lang="en-US" i="1" dirty="0"/>
              <a:t> in the work of sustaining southwestern forests and grasslands</a:t>
            </a:r>
          </a:p>
          <a:p>
            <a:endParaRPr lang="en-US" i="1" dirty="0"/>
          </a:p>
        </p:txBody>
      </p:sp>
      <p:sp>
        <p:nvSpPr>
          <p:cNvPr id="4" name="Slide Number Placeholder 3">
            <a:extLst>
              <a:ext uri="{FF2B5EF4-FFF2-40B4-BE49-F238E27FC236}">
                <a16:creationId xmlns:a16="http://schemas.microsoft.com/office/drawing/2014/main" id="{6F6F0C60-CA9D-46E9-BC2D-37EDAB089AA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050B970-371D-4C03-9167-B430CB631FF7}"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5" name="Picture 4" descr="Logo&#10;&#10;Description automatically generated">
            <a:extLst>
              <a:ext uri="{FF2B5EF4-FFF2-40B4-BE49-F238E27FC236}">
                <a16:creationId xmlns:a16="http://schemas.microsoft.com/office/drawing/2014/main" id="{5FE02FDA-9BD0-45ED-AA55-BF165B4B954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7305" y="6441420"/>
            <a:ext cx="487984" cy="321093"/>
          </a:xfrm>
          <a:prstGeom prst="rect">
            <a:avLst/>
          </a:prstGeom>
          <a:ln w="31750">
            <a:solidFill>
              <a:schemeClr val="tx1">
                <a:lumMod val="65000"/>
                <a:lumOff val="35000"/>
              </a:schemeClr>
            </a:solidFill>
          </a:ln>
        </p:spPr>
      </p:pic>
      <p:cxnSp>
        <p:nvCxnSpPr>
          <p:cNvPr id="6" name="Straight Connector 5">
            <a:extLst>
              <a:ext uri="{FF2B5EF4-FFF2-40B4-BE49-F238E27FC236}">
                <a16:creationId xmlns:a16="http://schemas.microsoft.com/office/drawing/2014/main" id="{13618FC1-5E1D-4830-86E7-65802D251BCF}"/>
              </a:ext>
            </a:extLst>
          </p:cNvPr>
          <p:cNvCxnSpPr/>
          <p:nvPr/>
        </p:nvCxnSpPr>
        <p:spPr>
          <a:xfrm>
            <a:off x="838200" y="6381029"/>
            <a:ext cx="10515600" cy="0"/>
          </a:xfrm>
          <a:prstGeom prst="line">
            <a:avLst/>
          </a:prstGeom>
          <a:ln w="19050">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174589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F38CC9-B83D-4BC7-8B99-204803CE13F8}"/>
              </a:ext>
            </a:extLst>
          </p:cNvPr>
          <p:cNvSpPr>
            <a:spLocks noGrp="1"/>
          </p:cNvSpPr>
          <p:nvPr>
            <p:ph type="title"/>
          </p:nvPr>
        </p:nvSpPr>
        <p:spPr/>
        <p:txBody>
          <a:bodyPr/>
          <a:lstStyle/>
          <a:p>
            <a:r>
              <a:rPr lang="en-US" dirty="0"/>
              <a:t>Mission sets up Focus Areas…</a:t>
            </a:r>
          </a:p>
        </p:txBody>
      </p:sp>
      <p:sp>
        <p:nvSpPr>
          <p:cNvPr id="3" name="Content Placeholder 2">
            <a:extLst>
              <a:ext uri="{FF2B5EF4-FFF2-40B4-BE49-F238E27FC236}">
                <a16:creationId xmlns:a16="http://schemas.microsoft.com/office/drawing/2014/main" id="{D79180BA-38E7-4708-AF0B-C988DFD994D2}"/>
              </a:ext>
            </a:extLst>
          </p:cNvPr>
          <p:cNvSpPr>
            <a:spLocks noGrp="1"/>
          </p:cNvSpPr>
          <p:nvPr>
            <p:ph idx="1"/>
          </p:nvPr>
        </p:nvSpPr>
        <p:spPr/>
        <p:txBody>
          <a:bodyPr>
            <a:normAutofit/>
          </a:bodyPr>
          <a:lstStyle/>
          <a:p>
            <a:r>
              <a:rPr lang="en-US" dirty="0"/>
              <a:t>We join forces with communities in the work </a:t>
            </a:r>
          </a:p>
          <a:p>
            <a:pPr lvl="1"/>
            <a:r>
              <a:rPr lang="en-US" dirty="0"/>
              <a:t>WHO: </a:t>
            </a:r>
            <a:r>
              <a:rPr lang="en-US" dirty="0" err="1"/>
              <a:t>Permitees</a:t>
            </a:r>
            <a:r>
              <a:rPr lang="en-US" dirty="0"/>
              <a:t>, Public, Decision-Makers</a:t>
            </a:r>
          </a:p>
          <a:p>
            <a:pPr lvl="2"/>
            <a:endParaRPr lang="en-US" dirty="0"/>
          </a:p>
          <a:p>
            <a:pPr lvl="1"/>
            <a:r>
              <a:rPr lang="en-US" dirty="0"/>
              <a:t>WHERE: Rural, Urban, Midlands or Wilderness</a:t>
            </a:r>
          </a:p>
          <a:p>
            <a:pPr lvl="1"/>
            <a:r>
              <a:rPr lang="en-US" dirty="0"/>
              <a:t>HOW: Restore, Protect, Respond</a:t>
            </a:r>
          </a:p>
          <a:p>
            <a:pPr lvl="1"/>
            <a:r>
              <a:rPr lang="en-US" dirty="0"/>
              <a:t>TO WHAT END: Robust resources,  Resilient Lands, </a:t>
            </a:r>
          </a:p>
          <a:p>
            <a:endParaRPr lang="en-US" dirty="0"/>
          </a:p>
          <a:p>
            <a:endParaRPr lang="en-US" dirty="0"/>
          </a:p>
          <a:p>
            <a:r>
              <a:rPr lang="en-US" dirty="0"/>
              <a:t>We sustain…Nation’s Forests &amp; Grasslands</a:t>
            </a:r>
          </a:p>
          <a:p>
            <a:pPr lvl="1"/>
            <a:r>
              <a:rPr lang="en-US" dirty="0"/>
              <a:t>ASPECTS OF: </a:t>
            </a:r>
            <a:r>
              <a:rPr lang="en-US" b="0" i="0" dirty="0">
                <a:solidFill>
                  <a:srgbClr val="202124"/>
                </a:solidFill>
                <a:effectLst/>
                <a:latin typeface="Roboto"/>
              </a:rPr>
              <a:t>health, diversity, and productivity</a:t>
            </a:r>
            <a:endParaRPr lang="en-US" dirty="0"/>
          </a:p>
        </p:txBody>
      </p:sp>
      <p:sp>
        <p:nvSpPr>
          <p:cNvPr id="4" name="Slide Number Placeholder 3">
            <a:extLst>
              <a:ext uri="{FF2B5EF4-FFF2-40B4-BE49-F238E27FC236}">
                <a16:creationId xmlns:a16="http://schemas.microsoft.com/office/drawing/2014/main" id="{52D3E292-6603-44A0-8086-36EE29CC874C}"/>
              </a:ext>
            </a:extLst>
          </p:cNvPr>
          <p:cNvSpPr>
            <a:spLocks noGrp="1"/>
          </p:cNvSpPr>
          <p:nvPr>
            <p:ph type="sldNum" sz="quarter" idx="12"/>
          </p:nvPr>
        </p:nvSpPr>
        <p:spPr/>
        <p:txBody>
          <a:bodyPr/>
          <a:lstStyle/>
          <a:p>
            <a:fld id="{1050B970-371D-4C03-9167-B430CB631FF7}" type="slidenum">
              <a:rPr lang="en-US" smtClean="0"/>
              <a:t>12</a:t>
            </a:fld>
            <a:endParaRPr lang="en-US"/>
          </a:p>
        </p:txBody>
      </p:sp>
    </p:spTree>
    <p:extLst>
      <p:ext uri="{BB962C8B-B14F-4D97-AF65-F5344CB8AC3E}">
        <p14:creationId xmlns:p14="http://schemas.microsoft.com/office/powerpoint/2010/main" val="9355645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901150-DBF4-4627-B2B2-5E6CBC7B823D}"/>
              </a:ext>
            </a:extLst>
          </p:cNvPr>
          <p:cNvSpPr>
            <a:spLocks noGrp="1"/>
          </p:cNvSpPr>
          <p:nvPr>
            <p:ph type="title"/>
          </p:nvPr>
        </p:nvSpPr>
        <p:spPr/>
        <p:txBody>
          <a:bodyPr/>
          <a:lstStyle/>
          <a:p>
            <a:r>
              <a:rPr lang="en-US" dirty="0"/>
              <a:t>WT Drafting Assignments: V, B, M</a:t>
            </a:r>
          </a:p>
        </p:txBody>
      </p:sp>
      <p:sp>
        <p:nvSpPr>
          <p:cNvPr id="3" name="Content Placeholder 2">
            <a:extLst>
              <a:ext uri="{FF2B5EF4-FFF2-40B4-BE49-F238E27FC236}">
                <a16:creationId xmlns:a16="http://schemas.microsoft.com/office/drawing/2014/main" id="{4F267A7C-0FED-4488-ACE8-717E25484C20}"/>
              </a:ext>
            </a:extLst>
          </p:cNvPr>
          <p:cNvSpPr>
            <a:spLocks noGrp="1"/>
          </p:cNvSpPr>
          <p:nvPr>
            <p:ph idx="1"/>
          </p:nvPr>
        </p:nvSpPr>
        <p:spPr/>
        <p:txBody>
          <a:bodyPr/>
          <a:lstStyle/>
          <a:p>
            <a:r>
              <a:rPr lang="en-US" dirty="0"/>
              <a:t>Not needed – WT revised existing statements to the drafts they are comfortable submitting to the RLT. </a:t>
            </a:r>
            <a:r>
              <a:rPr lang="en-US" dirty="0">
                <a:sym typeface="Wingdings" panose="05000000000000000000" pitchFamily="2" charset="2"/>
              </a:rPr>
              <a:t></a:t>
            </a:r>
            <a:endParaRPr lang="en-US" dirty="0"/>
          </a:p>
          <a:p>
            <a:endParaRPr lang="en-US" dirty="0"/>
          </a:p>
          <a:p>
            <a:endParaRPr lang="en-US" dirty="0"/>
          </a:p>
          <a:p>
            <a:endParaRPr lang="en-US" dirty="0"/>
          </a:p>
          <a:p>
            <a:r>
              <a:rPr lang="en-US" dirty="0"/>
              <a:t>DUE TO </a:t>
            </a:r>
            <a:r>
              <a:rPr lang="en-US" dirty="0">
                <a:hlinkClick r:id="rId2"/>
              </a:rPr>
              <a:t>Rebecca@RebeccaReynoldsConsulting.com</a:t>
            </a:r>
            <a:r>
              <a:rPr lang="en-US" dirty="0"/>
              <a:t> COB TBD</a:t>
            </a:r>
          </a:p>
          <a:p>
            <a:endParaRPr lang="en-US" dirty="0"/>
          </a:p>
        </p:txBody>
      </p:sp>
      <p:sp>
        <p:nvSpPr>
          <p:cNvPr id="4" name="Slide Number Placeholder 3">
            <a:extLst>
              <a:ext uri="{FF2B5EF4-FFF2-40B4-BE49-F238E27FC236}">
                <a16:creationId xmlns:a16="http://schemas.microsoft.com/office/drawing/2014/main" id="{6F1A44A2-D8D5-4D43-A346-D62AAA08473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050B970-371D-4C03-9167-B430CB631FF7}"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cxnSp>
        <p:nvCxnSpPr>
          <p:cNvPr id="5" name="Straight Connector 4">
            <a:extLst>
              <a:ext uri="{FF2B5EF4-FFF2-40B4-BE49-F238E27FC236}">
                <a16:creationId xmlns:a16="http://schemas.microsoft.com/office/drawing/2014/main" id="{358BBF10-5092-4722-A749-63362674B399}"/>
              </a:ext>
            </a:extLst>
          </p:cNvPr>
          <p:cNvCxnSpPr/>
          <p:nvPr/>
        </p:nvCxnSpPr>
        <p:spPr>
          <a:xfrm>
            <a:off x="838200" y="6381029"/>
            <a:ext cx="10515600" cy="0"/>
          </a:xfrm>
          <a:prstGeom prst="line">
            <a:avLst/>
          </a:prstGeom>
          <a:ln w="19050">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5" descr="Logo&#10;&#10;Description automatically generated">
            <a:extLst>
              <a:ext uri="{FF2B5EF4-FFF2-40B4-BE49-F238E27FC236}">
                <a16:creationId xmlns:a16="http://schemas.microsoft.com/office/drawing/2014/main" id="{7B947643-C256-4A87-B2B1-239A48A2899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7305" y="6441420"/>
            <a:ext cx="487984" cy="321093"/>
          </a:xfrm>
          <a:prstGeom prst="rect">
            <a:avLst/>
          </a:prstGeom>
          <a:ln w="31750">
            <a:solidFill>
              <a:schemeClr val="tx1">
                <a:lumMod val="65000"/>
                <a:lumOff val="35000"/>
              </a:schemeClr>
            </a:solidFill>
          </a:ln>
        </p:spPr>
      </p:pic>
    </p:spTree>
    <p:extLst>
      <p:ext uri="{BB962C8B-B14F-4D97-AF65-F5344CB8AC3E}">
        <p14:creationId xmlns:p14="http://schemas.microsoft.com/office/powerpoint/2010/main" val="28939810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65E844-4CAD-4DCC-9C90-BB33A0E508B4}"/>
              </a:ext>
            </a:extLst>
          </p:cNvPr>
          <p:cNvSpPr>
            <a:spLocks noGrp="1"/>
          </p:cNvSpPr>
          <p:nvPr>
            <p:ph type="ctrTitle"/>
          </p:nvPr>
        </p:nvSpPr>
        <p:spPr>
          <a:xfrm>
            <a:off x="7358131" y="1783959"/>
            <a:ext cx="4172754" cy="2889114"/>
          </a:xfrm>
        </p:spPr>
        <p:txBody>
          <a:bodyPr anchor="b">
            <a:normAutofit/>
          </a:bodyPr>
          <a:lstStyle/>
          <a:p>
            <a:pPr algn="r"/>
            <a:r>
              <a:rPr lang="en-US" sz="5400" dirty="0"/>
              <a:t>Regional Identity</a:t>
            </a:r>
          </a:p>
        </p:txBody>
      </p:sp>
      <p:sp>
        <p:nvSpPr>
          <p:cNvPr id="9" name="Freeform: Shape 8">
            <a:extLst>
              <a:ext uri="{FF2B5EF4-FFF2-40B4-BE49-F238E27FC236}">
                <a16:creationId xmlns:a16="http://schemas.microsoft.com/office/drawing/2014/main" id="{E49CC64F-7275-4E33-961B-0C5CDC4398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 y="0"/>
            <a:ext cx="7188051" cy="6858000"/>
          </a:xfrm>
          <a:custGeom>
            <a:avLst/>
            <a:gdLst>
              <a:gd name="connsiteX0" fmla="*/ 7188051 w 7188051"/>
              <a:gd name="connsiteY0" fmla="*/ 6858000 h 6858000"/>
              <a:gd name="connsiteX1" fmla="*/ 108694 w 7188051"/>
              <a:gd name="connsiteY1" fmla="*/ 6858000 h 6858000"/>
              <a:gd name="connsiteX2" fmla="*/ 79127 w 7188051"/>
              <a:gd name="connsiteY2" fmla="*/ 6681235 h 6858000"/>
              <a:gd name="connsiteX3" fmla="*/ 0 w 7188051"/>
              <a:gd name="connsiteY3" fmla="*/ 5565888 h 6858000"/>
              <a:gd name="connsiteX4" fmla="*/ 2190696 w 7188051"/>
              <a:gd name="connsiteY4" fmla="*/ 145339 h 6858000"/>
              <a:gd name="connsiteX5" fmla="*/ 2339431 w 7188051"/>
              <a:gd name="connsiteY5" fmla="*/ 0 h 6858000"/>
              <a:gd name="connsiteX6" fmla="*/ 7188051 w 7188051"/>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88051" h="6858000">
                <a:moveTo>
                  <a:pt x="7188051" y="6858000"/>
                </a:moveTo>
                <a:lnTo>
                  <a:pt x="108694" y="6858000"/>
                </a:lnTo>
                <a:lnTo>
                  <a:pt x="79127" y="6681235"/>
                </a:lnTo>
                <a:cubicBezTo>
                  <a:pt x="26981" y="6316967"/>
                  <a:pt x="0" y="5944579"/>
                  <a:pt x="0" y="5565888"/>
                </a:cubicBezTo>
                <a:cubicBezTo>
                  <a:pt x="0" y="3459953"/>
                  <a:pt x="834428" y="1548908"/>
                  <a:pt x="2190696" y="145339"/>
                </a:cubicBezTo>
                <a:lnTo>
                  <a:pt x="2339431" y="0"/>
                </a:lnTo>
                <a:lnTo>
                  <a:pt x="7188051" y="0"/>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descr="Working space background">
            <a:extLst>
              <a:ext uri="{FF2B5EF4-FFF2-40B4-BE49-F238E27FC236}">
                <a16:creationId xmlns:a16="http://schemas.microsoft.com/office/drawing/2014/main" id="{AD450A2C-4FC6-48B8-9A14-CC3E2BCB8E33}"/>
              </a:ext>
            </a:extLst>
          </p:cNvPr>
          <p:cNvPicPr>
            <a:picLocks noChangeAspect="1"/>
          </p:cNvPicPr>
          <p:nvPr/>
        </p:nvPicPr>
        <p:blipFill rotWithShape="1">
          <a:blip r:embed="rId2"/>
          <a:srcRect l="31591" r="-1" b="-1"/>
          <a:stretch/>
        </p:blipFill>
        <p:spPr>
          <a:xfrm>
            <a:off x="1" y="10"/>
            <a:ext cx="7028495" cy="6857990"/>
          </a:xfrm>
          <a:custGeom>
            <a:avLst/>
            <a:gdLst/>
            <a:ahLst/>
            <a:cxnLst/>
            <a:rect l="l" t="t" r="r" b="b"/>
            <a:pathLst>
              <a:path w="7028495" h="6858000">
                <a:moveTo>
                  <a:pt x="0" y="0"/>
                </a:moveTo>
                <a:lnTo>
                  <a:pt x="6915668" y="0"/>
                </a:lnTo>
                <a:lnTo>
                  <a:pt x="6952411" y="219663"/>
                </a:lnTo>
                <a:cubicBezTo>
                  <a:pt x="7002551" y="569921"/>
                  <a:pt x="7028495" y="927986"/>
                  <a:pt x="7028495" y="1292112"/>
                </a:cubicBezTo>
                <a:cubicBezTo>
                  <a:pt x="7028495" y="3343346"/>
                  <a:pt x="6205186" y="5202289"/>
                  <a:pt x="4870994" y="6556512"/>
                </a:cubicBezTo>
                <a:lnTo>
                  <a:pt x="4556185" y="6858000"/>
                </a:lnTo>
                <a:lnTo>
                  <a:pt x="0" y="6858000"/>
                </a:lnTo>
                <a:close/>
              </a:path>
            </a:pathLst>
          </a:custGeom>
        </p:spPr>
      </p:pic>
      <p:pic>
        <p:nvPicPr>
          <p:cNvPr id="6" name="Picture 5" descr="Logo&#10;&#10;Description automatically generated">
            <a:extLst>
              <a:ext uri="{FF2B5EF4-FFF2-40B4-BE49-F238E27FC236}">
                <a16:creationId xmlns:a16="http://schemas.microsoft.com/office/drawing/2014/main" id="{85E40B46-B923-468E-94A9-5A058E9DDB3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7390" y="5902303"/>
            <a:ext cx="917575" cy="603764"/>
          </a:xfrm>
          <a:prstGeom prst="rect">
            <a:avLst/>
          </a:prstGeom>
        </p:spPr>
      </p:pic>
    </p:spTree>
    <p:extLst>
      <p:ext uri="{BB962C8B-B14F-4D97-AF65-F5344CB8AC3E}">
        <p14:creationId xmlns:p14="http://schemas.microsoft.com/office/powerpoint/2010/main" val="255318280"/>
      </p:ext>
    </p:extLst>
  </p:cSld>
  <p:clrMapOvr>
    <a:overrideClrMapping bg1="dk1" tx1="lt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07460-6982-4D28-AFA8-D6792922802C}"/>
              </a:ext>
            </a:extLst>
          </p:cNvPr>
          <p:cNvSpPr>
            <a:spLocks noGrp="1"/>
          </p:cNvSpPr>
          <p:nvPr>
            <p:ph type="title"/>
          </p:nvPr>
        </p:nvSpPr>
        <p:spPr/>
        <p:txBody>
          <a:bodyPr/>
          <a:lstStyle/>
          <a:p>
            <a:r>
              <a:rPr lang="en-US" dirty="0"/>
              <a:t>Regional ID Discussion</a:t>
            </a:r>
          </a:p>
        </p:txBody>
      </p:sp>
      <p:sp>
        <p:nvSpPr>
          <p:cNvPr id="3" name="Content Placeholder 2">
            <a:extLst>
              <a:ext uri="{FF2B5EF4-FFF2-40B4-BE49-F238E27FC236}">
                <a16:creationId xmlns:a16="http://schemas.microsoft.com/office/drawing/2014/main" id="{138E1A08-3E8E-4B6A-ACCA-47E1399F80F1}"/>
              </a:ext>
            </a:extLst>
          </p:cNvPr>
          <p:cNvSpPr>
            <a:spLocks noGrp="1"/>
          </p:cNvSpPr>
          <p:nvPr>
            <p:ph idx="1"/>
          </p:nvPr>
        </p:nvSpPr>
        <p:spPr/>
        <p:txBody>
          <a:bodyPr>
            <a:normAutofit/>
          </a:bodyPr>
          <a:lstStyle/>
          <a:p>
            <a:r>
              <a:rPr lang="en-US" i="1" dirty="0"/>
              <a:t>What more needs to be emphasized about the Region that is NOT addressed in Vision, Beliefs, Mission?</a:t>
            </a:r>
          </a:p>
          <a:p>
            <a:pPr lvl="1"/>
            <a:r>
              <a:rPr lang="en-US" i="1" dirty="0"/>
              <a:t>Role?</a:t>
            </a:r>
          </a:p>
          <a:p>
            <a:pPr lvl="1"/>
            <a:r>
              <a:rPr lang="en-US" i="1" dirty="0"/>
              <a:t>Other?</a:t>
            </a:r>
          </a:p>
        </p:txBody>
      </p:sp>
      <p:sp>
        <p:nvSpPr>
          <p:cNvPr id="4" name="Slide Number Placeholder 3">
            <a:extLst>
              <a:ext uri="{FF2B5EF4-FFF2-40B4-BE49-F238E27FC236}">
                <a16:creationId xmlns:a16="http://schemas.microsoft.com/office/drawing/2014/main" id="{6F6F0C60-CA9D-46E9-BC2D-37EDAB089AA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050B970-371D-4C03-9167-B430CB631FF7}"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5" name="Picture 4" descr="Logo&#10;&#10;Description automatically generated">
            <a:extLst>
              <a:ext uri="{FF2B5EF4-FFF2-40B4-BE49-F238E27FC236}">
                <a16:creationId xmlns:a16="http://schemas.microsoft.com/office/drawing/2014/main" id="{5FE02FDA-9BD0-45ED-AA55-BF165B4B954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7305" y="6441420"/>
            <a:ext cx="487984" cy="321093"/>
          </a:xfrm>
          <a:prstGeom prst="rect">
            <a:avLst/>
          </a:prstGeom>
          <a:ln w="31750">
            <a:solidFill>
              <a:schemeClr val="tx1">
                <a:lumMod val="65000"/>
                <a:lumOff val="35000"/>
              </a:schemeClr>
            </a:solidFill>
          </a:ln>
        </p:spPr>
      </p:pic>
      <p:cxnSp>
        <p:nvCxnSpPr>
          <p:cNvPr id="6" name="Straight Connector 5">
            <a:extLst>
              <a:ext uri="{FF2B5EF4-FFF2-40B4-BE49-F238E27FC236}">
                <a16:creationId xmlns:a16="http://schemas.microsoft.com/office/drawing/2014/main" id="{13618FC1-5E1D-4830-86E7-65802D251BCF}"/>
              </a:ext>
            </a:extLst>
          </p:cNvPr>
          <p:cNvCxnSpPr/>
          <p:nvPr/>
        </p:nvCxnSpPr>
        <p:spPr>
          <a:xfrm>
            <a:off x="838200" y="6381029"/>
            <a:ext cx="10515600" cy="0"/>
          </a:xfrm>
          <a:prstGeom prst="line">
            <a:avLst/>
          </a:prstGeom>
          <a:ln w="19050">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12682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B9BFCA-3218-47C5-A0EE-48FF1822633E}"/>
              </a:ext>
            </a:extLst>
          </p:cNvPr>
          <p:cNvSpPr>
            <a:spLocks noGrp="1"/>
          </p:cNvSpPr>
          <p:nvPr>
            <p:ph type="title"/>
          </p:nvPr>
        </p:nvSpPr>
        <p:spPr/>
        <p:txBody>
          <a:bodyPr/>
          <a:lstStyle/>
          <a:p>
            <a:r>
              <a:rPr lang="en-US" dirty="0"/>
              <a:t>R3 ID Statement (proposed)</a:t>
            </a:r>
          </a:p>
        </p:txBody>
      </p:sp>
      <p:sp>
        <p:nvSpPr>
          <p:cNvPr id="3" name="Content Placeholder 2">
            <a:extLst>
              <a:ext uri="{FF2B5EF4-FFF2-40B4-BE49-F238E27FC236}">
                <a16:creationId xmlns:a16="http://schemas.microsoft.com/office/drawing/2014/main" id="{BDBD4CC1-83E9-4995-AE21-432F4785AA23}"/>
              </a:ext>
            </a:extLst>
          </p:cNvPr>
          <p:cNvSpPr>
            <a:spLocks noGrp="1"/>
          </p:cNvSpPr>
          <p:nvPr>
            <p:ph idx="1"/>
          </p:nvPr>
        </p:nvSpPr>
        <p:spPr/>
        <p:txBody>
          <a:bodyPr/>
          <a:lstStyle/>
          <a:p>
            <a:pPr marL="0" indent="0">
              <a:buNone/>
            </a:pPr>
            <a:r>
              <a:rPr lang="en-US" dirty="0">
                <a:effectLst/>
                <a:latin typeface="Calibri" panose="020F0502020204030204" pitchFamily="34" charset="0"/>
                <a:ea typeface="Times New Roman" panose="02020603050405020304" pitchFamily="18" charset="0"/>
              </a:rPr>
              <a:t>The Southwestern Region of the Forest Service is marked by its extreme ecological diversity from desert to alpine, with the most threatened and endangered species in the country. The</a:t>
            </a:r>
            <a:r>
              <a:rPr lang="en-US" dirty="0">
                <a:effectLst/>
                <a:highlight>
                  <a:srgbClr val="FFFF00"/>
                </a:highlight>
                <a:latin typeface="Calibri" panose="020F0502020204030204" pitchFamily="34" charset="0"/>
                <a:ea typeface="Times New Roman" panose="02020603050405020304" pitchFamily="18" charset="0"/>
              </a:rPr>
              <a:t> Southwest’s </a:t>
            </a:r>
            <a:r>
              <a:rPr lang="en-US" dirty="0">
                <a:effectLst/>
                <a:latin typeface="Calibri" panose="020F0502020204030204" pitchFamily="34" charset="0"/>
                <a:ea typeface="Times New Roman" panose="02020603050405020304" pitchFamily="18" charset="0"/>
              </a:rPr>
              <a:t>aridity means both water and fire play unique and powerful roles. The diversity of the landscape is matched by the region’s unique cultural mix, with its own long land history and </a:t>
            </a:r>
            <a:r>
              <a:rPr lang="en-US" dirty="0">
                <a:solidFill>
                  <a:srgbClr val="000000"/>
                </a:solidFill>
                <a:effectLst/>
                <a:latin typeface="Calibri" panose="020F0502020204030204" pitchFamily="34" charset="0"/>
                <a:ea typeface="Times New Roman" panose="02020603050405020304" pitchFamily="18" charset="0"/>
              </a:rPr>
              <a:t>heritage. We use innovative approaches and work with diverse partners to continually learn how to best promote resiliency.</a:t>
            </a:r>
            <a:endParaRPr lang="en-US" dirty="0">
              <a:effectLst/>
              <a:latin typeface="Times New Roman" panose="02020603050405020304" pitchFamily="18" charset="0"/>
              <a:ea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2A105B55-0077-4BD9-91C1-80C1955184D9}"/>
              </a:ext>
            </a:extLst>
          </p:cNvPr>
          <p:cNvSpPr>
            <a:spLocks noGrp="1"/>
          </p:cNvSpPr>
          <p:nvPr>
            <p:ph type="sldNum" sz="quarter" idx="12"/>
          </p:nvPr>
        </p:nvSpPr>
        <p:spPr/>
        <p:txBody>
          <a:bodyPr/>
          <a:lstStyle/>
          <a:p>
            <a:fld id="{1050B970-371D-4C03-9167-B430CB631FF7}" type="slidenum">
              <a:rPr lang="en-US" smtClean="0"/>
              <a:t>16</a:t>
            </a:fld>
            <a:endParaRPr lang="en-US"/>
          </a:p>
        </p:txBody>
      </p:sp>
    </p:spTree>
    <p:extLst>
      <p:ext uri="{BB962C8B-B14F-4D97-AF65-F5344CB8AC3E}">
        <p14:creationId xmlns:p14="http://schemas.microsoft.com/office/powerpoint/2010/main" val="6885570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901150-DBF4-4627-B2B2-5E6CBC7B823D}"/>
              </a:ext>
            </a:extLst>
          </p:cNvPr>
          <p:cNvSpPr>
            <a:spLocks noGrp="1"/>
          </p:cNvSpPr>
          <p:nvPr>
            <p:ph type="title"/>
          </p:nvPr>
        </p:nvSpPr>
        <p:spPr/>
        <p:txBody>
          <a:bodyPr/>
          <a:lstStyle/>
          <a:p>
            <a:r>
              <a:rPr lang="en-US" dirty="0"/>
              <a:t>WT Drafting Assignments: Regional Identity</a:t>
            </a:r>
          </a:p>
        </p:txBody>
      </p:sp>
      <p:sp>
        <p:nvSpPr>
          <p:cNvPr id="3" name="Content Placeholder 2">
            <a:extLst>
              <a:ext uri="{FF2B5EF4-FFF2-40B4-BE49-F238E27FC236}">
                <a16:creationId xmlns:a16="http://schemas.microsoft.com/office/drawing/2014/main" id="{4F267A7C-0FED-4488-ACE8-717E25484C20}"/>
              </a:ext>
            </a:extLst>
          </p:cNvPr>
          <p:cNvSpPr>
            <a:spLocks noGrp="1"/>
          </p:cNvSpPr>
          <p:nvPr>
            <p:ph idx="1"/>
          </p:nvPr>
        </p:nvSpPr>
        <p:spPr/>
        <p:txBody>
          <a:bodyPr/>
          <a:lstStyle/>
          <a:p>
            <a:r>
              <a:rPr lang="en-US" dirty="0"/>
              <a:t>Not needed: WT revised existing to their satisfaction for presenting to RLT. </a:t>
            </a:r>
            <a:r>
              <a:rPr lang="en-US" dirty="0">
                <a:sym typeface="Wingdings" panose="05000000000000000000" pitchFamily="2" charset="2"/>
              </a:rPr>
              <a:t></a:t>
            </a:r>
            <a:endParaRPr lang="en-US" dirty="0"/>
          </a:p>
          <a:p>
            <a:endParaRPr lang="en-US" dirty="0"/>
          </a:p>
          <a:p>
            <a:endParaRPr lang="en-US" dirty="0"/>
          </a:p>
          <a:p>
            <a:endParaRPr lang="en-US" dirty="0"/>
          </a:p>
          <a:p>
            <a:r>
              <a:rPr lang="en-US" dirty="0"/>
              <a:t>DUE TO </a:t>
            </a:r>
            <a:r>
              <a:rPr lang="en-US" dirty="0">
                <a:hlinkClick r:id="rId2"/>
              </a:rPr>
              <a:t>Rebecca@RebeccaReynoldsConsulting.com</a:t>
            </a:r>
            <a:r>
              <a:rPr lang="en-US" dirty="0"/>
              <a:t> COB TBD</a:t>
            </a:r>
          </a:p>
          <a:p>
            <a:endParaRPr lang="en-US" dirty="0"/>
          </a:p>
        </p:txBody>
      </p:sp>
      <p:sp>
        <p:nvSpPr>
          <p:cNvPr id="4" name="Slide Number Placeholder 3">
            <a:extLst>
              <a:ext uri="{FF2B5EF4-FFF2-40B4-BE49-F238E27FC236}">
                <a16:creationId xmlns:a16="http://schemas.microsoft.com/office/drawing/2014/main" id="{6F1A44A2-D8D5-4D43-A346-D62AAA08473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050B970-371D-4C03-9167-B430CB631FF7}"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cxnSp>
        <p:nvCxnSpPr>
          <p:cNvPr id="5" name="Straight Connector 4">
            <a:extLst>
              <a:ext uri="{FF2B5EF4-FFF2-40B4-BE49-F238E27FC236}">
                <a16:creationId xmlns:a16="http://schemas.microsoft.com/office/drawing/2014/main" id="{358BBF10-5092-4722-A749-63362674B399}"/>
              </a:ext>
            </a:extLst>
          </p:cNvPr>
          <p:cNvCxnSpPr/>
          <p:nvPr/>
        </p:nvCxnSpPr>
        <p:spPr>
          <a:xfrm>
            <a:off x="838200" y="6381029"/>
            <a:ext cx="10515600" cy="0"/>
          </a:xfrm>
          <a:prstGeom prst="line">
            <a:avLst/>
          </a:prstGeom>
          <a:ln w="19050">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5" descr="Logo&#10;&#10;Description automatically generated">
            <a:extLst>
              <a:ext uri="{FF2B5EF4-FFF2-40B4-BE49-F238E27FC236}">
                <a16:creationId xmlns:a16="http://schemas.microsoft.com/office/drawing/2014/main" id="{7B947643-C256-4A87-B2B1-239A48A2899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7305" y="6441420"/>
            <a:ext cx="487984" cy="321093"/>
          </a:xfrm>
          <a:prstGeom prst="rect">
            <a:avLst/>
          </a:prstGeom>
          <a:ln w="31750">
            <a:solidFill>
              <a:schemeClr val="tx1">
                <a:lumMod val="65000"/>
                <a:lumOff val="35000"/>
              </a:schemeClr>
            </a:solidFill>
          </a:ln>
        </p:spPr>
      </p:pic>
    </p:spTree>
    <p:extLst>
      <p:ext uri="{BB962C8B-B14F-4D97-AF65-F5344CB8AC3E}">
        <p14:creationId xmlns:p14="http://schemas.microsoft.com/office/powerpoint/2010/main" val="9345729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65E844-4CAD-4DCC-9C90-BB33A0E508B4}"/>
              </a:ext>
            </a:extLst>
          </p:cNvPr>
          <p:cNvSpPr>
            <a:spLocks noGrp="1"/>
          </p:cNvSpPr>
          <p:nvPr>
            <p:ph type="ctrTitle"/>
          </p:nvPr>
        </p:nvSpPr>
        <p:spPr>
          <a:xfrm>
            <a:off x="7358131" y="1783959"/>
            <a:ext cx="4172754" cy="2889114"/>
          </a:xfrm>
        </p:spPr>
        <p:txBody>
          <a:bodyPr anchor="b">
            <a:normAutofit/>
          </a:bodyPr>
          <a:lstStyle/>
          <a:p>
            <a:pPr algn="r"/>
            <a:r>
              <a:rPr lang="en-US" sz="5400" dirty="0"/>
              <a:t>Mission </a:t>
            </a:r>
            <a:br>
              <a:rPr lang="en-US" sz="5400" dirty="0"/>
            </a:br>
            <a:r>
              <a:rPr lang="en-US" sz="5400" dirty="0"/>
              <a:t>Focus Areas</a:t>
            </a:r>
          </a:p>
        </p:txBody>
      </p:sp>
      <p:sp>
        <p:nvSpPr>
          <p:cNvPr id="9" name="Freeform: Shape 8">
            <a:extLst>
              <a:ext uri="{FF2B5EF4-FFF2-40B4-BE49-F238E27FC236}">
                <a16:creationId xmlns:a16="http://schemas.microsoft.com/office/drawing/2014/main" id="{E49CC64F-7275-4E33-961B-0C5CDC4398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 y="0"/>
            <a:ext cx="7188051" cy="6858000"/>
          </a:xfrm>
          <a:custGeom>
            <a:avLst/>
            <a:gdLst>
              <a:gd name="connsiteX0" fmla="*/ 7188051 w 7188051"/>
              <a:gd name="connsiteY0" fmla="*/ 6858000 h 6858000"/>
              <a:gd name="connsiteX1" fmla="*/ 108694 w 7188051"/>
              <a:gd name="connsiteY1" fmla="*/ 6858000 h 6858000"/>
              <a:gd name="connsiteX2" fmla="*/ 79127 w 7188051"/>
              <a:gd name="connsiteY2" fmla="*/ 6681235 h 6858000"/>
              <a:gd name="connsiteX3" fmla="*/ 0 w 7188051"/>
              <a:gd name="connsiteY3" fmla="*/ 5565888 h 6858000"/>
              <a:gd name="connsiteX4" fmla="*/ 2190696 w 7188051"/>
              <a:gd name="connsiteY4" fmla="*/ 145339 h 6858000"/>
              <a:gd name="connsiteX5" fmla="*/ 2339431 w 7188051"/>
              <a:gd name="connsiteY5" fmla="*/ 0 h 6858000"/>
              <a:gd name="connsiteX6" fmla="*/ 7188051 w 7188051"/>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88051" h="6858000">
                <a:moveTo>
                  <a:pt x="7188051" y="6858000"/>
                </a:moveTo>
                <a:lnTo>
                  <a:pt x="108694" y="6858000"/>
                </a:lnTo>
                <a:lnTo>
                  <a:pt x="79127" y="6681235"/>
                </a:lnTo>
                <a:cubicBezTo>
                  <a:pt x="26981" y="6316967"/>
                  <a:pt x="0" y="5944579"/>
                  <a:pt x="0" y="5565888"/>
                </a:cubicBezTo>
                <a:cubicBezTo>
                  <a:pt x="0" y="3459953"/>
                  <a:pt x="834428" y="1548908"/>
                  <a:pt x="2190696" y="145339"/>
                </a:cubicBezTo>
                <a:lnTo>
                  <a:pt x="2339431" y="0"/>
                </a:lnTo>
                <a:lnTo>
                  <a:pt x="7188051" y="0"/>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descr="Working space background">
            <a:extLst>
              <a:ext uri="{FF2B5EF4-FFF2-40B4-BE49-F238E27FC236}">
                <a16:creationId xmlns:a16="http://schemas.microsoft.com/office/drawing/2014/main" id="{AD450A2C-4FC6-48B8-9A14-CC3E2BCB8E33}"/>
              </a:ext>
            </a:extLst>
          </p:cNvPr>
          <p:cNvPicPr>
            <a:picLocks noChangeAspect="1"/>
          </p:cNvPicPr>
          <p:nvPr/>
        </p:nvPicPr>
        <p:blipFill rotWithShape="1">
          <a:blip r:embed="rId2"/>
          <a:srcRect l="31591" r="-1" b="-1"/>
          <a:stretch/>
        </p:blipFill>
        <p:spPr>
          <a:xfrm>
            <a:off x="1" y="10"/>
            <a:ext cx="7028495" cy="6857990"/>
          </a:xfrm>
          <a:custGeom>
            <a:avLst/>
            <a:gdLst/>
            <a:ahLst/>
            <a:cxnLst/>
            <a:rect l="l" t="t" r="r" b="b"/>
            <a:pathLst>
              <a:path w="7028495" h="6858000">
                <a:moveTo>
                  <a:pt x="0" y="0"/>
                </a:moveTo>
                <a:lnTo>
                  <a:pt x="6915668" y="0"/>
                </a:lnTo>
                <a:lnTo>
                  <a:pt x="6952411" y="219663"/>
                </a:lnTo>
                <a:cubicBezTo>
                  <a:pt x="7002551" y="569921"/>
                  <a:pt x="7028495" y="927986"/>
                  <a:pt x="7028495" y="1292112"/>
                </a:cubicBezTo>
                <a:cubicBezTo>
                  <a:pt x="7028495" y="3343346"/>
                  <a:pt x="6205186" y="5202289"/>
                  <a:pt x="4870994" y="6556512"/>
                </a:cubicBezTo>
                <a:lnTo>
                  <a:pt x="4556185" y="6858000"/>
                </a:lnTo>
                <a:lnTo>
                  <a:pt x="0" y="6858000"/>
                </a:lnTo>
                <a:close/>
              </a:path>
            </a:pathLst>
          </a:custGeom>
        </p:spPr>
      </p:pic>
      <p:pic>
        <p:nvPicPr>
          <p:cNvPr id="6" name="Picture 5" descr="Logo&#10;&#10;Description automatically generated">
            <a:extLst>
              <a:ext uri="{FF2B5EF4-FFF2-40B4-BE49-F238E27FC236}">
                <a16:creationId xmlns:a16="http://schemas.microsoft.com/office/drawing/2014/main" id="{85E40B46-B923-468E-94A9-5A058E9DDB3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7390" y="5902303"/>
            <a:ext cx="917575" cy="603764"/>
          </a:xfrm>
          <a:prstGeom prst="rect">
            <a:avLst/>
          </a:prstGeom>
        </p:spPr>
      </p:pic>
    </p:spTree>
    <p:extLst>
      <p:ext uri="{BB962C8B-B14F-4D97-AF65-F5344CB8AC3E}">
        <p14:creationId xmlns:p14="http://schemas.microsoft.com/office/powerpoint/2010/main" val="1747965300"/>
      </p:ext>
    </p:extLst>
  </p:cSld>
  <p:clrMapOvr>
    <a:overrideClrMapping bg1="dk1" tx1="lt1" bg2="dk2" tx2="lt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07460-6982-4D28-AFA8-D6792922802C}"/>
              </a:ext>
            </a:extLst>
          </p:cNvPr>
          <p:cNvSpPr>
            <a:spLocks noGrp="1"/>
          </p:cNvSpPr>
          <p:nvPr>
            <p:ph type="title"/>
          </p:nvPr>
        </p:nvSpPr>
        <p:spPr/>
        <p:txBody>
          <a:bodyPr/>
          <a:lstStyle/>
          <a:p>
            <a:r>
              <a:rPr lang="en-US" dirty="0"/>
              <a:t>Focus Areas Discussion</a:t>
            </a:r>
          </a:p>
        </p:txBody>
      </p:sp>
      <p:sp>
        <p:nvSpPr>
          <p:cNvPr id="3" name="Content Placeholder 2">
            <a:extLst>
              <a:ext uri="{FF2B5EF4-FFF2-40B4-BE49-F238E27FC236}">
                <a16:creationId xmlns:a16="http://schemas.microsoft.com/office/drawing/2014/main" id="{138E1A08-3E8E-4B6A-ACCA-47E1399F80F1}"/>
              </a:ext>
            </a:extLst>
          </p:cNvPr>
          <p:cNvSpPr>
            <a:spLocks noGrp="1"/>
          </p:cNvSpPr>
          <p:nvPr>
            <p:ph idx="1"/>
          </p:nvPr>
        </p:nvSpPr>
        <p:spPr/>
        <p:txBody>
          <a:bodyPr>
            <a:normAutofit/>
          </a:bodyPr>
          <a:lstStyle/>
          <a:p>
            <a:r>
              <a:rPr lang="en-US" i="1" dirty="0"/>
              <a:t>Which Organizing Principles should the WT draft?</a:t>
            </a:r>
          </a:p>
          <a:p>
            <a:pPr lvl="1"/>
            <a:r>
              <a:rPr lang="en-US" i="1" dirty="0"/>
              <a:t>Aspects of WHAT WE DO</a:t>
            </a:r>
          </a:p>
          <a:p>
            <a:pPr lvl="1"/>
            <a:r>
              <a:rPr lang="en-US" i="1" dirty="0"/>
              <a:t>Customers</a:t>
            </a:r>
          </a:p>
          <a:p>
            <a:pPr lvl="1"/>
            <a:r>
              <a:rPr lang="en-US" i="1" dirty="0"/>
              <a:t>Outcomes</a:t>
            </a:r>
          </a:p>
          <a:p>
            <a:pPr lvl="1"/>
            <a:r>
              <a:rPr lang="en-US" i="1" dirty="0"/>
              <a:t>Other?</a:t>
            </a:r>
          </a:p>
        </p:txBody>
      </p:sp>
      <p:sp>
        <p:nvSpPr>
          <p:cNvPr id="4" name="Slide Number Placeholder 3">
            <a:extLst>
              <a:ext uri="{FF2B5EF4-FFF2-40B4-BE49-F238E27FC236}">
                <a16:creationId xmlns:a16="http://schemas.microsoft.com/office/drawing/2014/main" id="{6F6F0C60-CA9D-46E9-BC2D-37EDAB089AA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050B970-371D-4C03-9167-B430CB631FF7}"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5" name="Picture 4" descr="Logo&#10;&#10;Description automatically generated">
            <a:extLst>
              <a:ext uri="{FF2B5EF4-FFF2-40B4-BE49-F238E27FC236}">
                <a16:creationId xmlns:a16="http://schemas.microsoft.com/office/drawing/2014/main" id="{5FE02FDA-9BD0-45ED-AA55-BF165B4B954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7305" y="6441420"/>
            <a:ext cx="487984" cy="321093"/>
          </a:xfrm>
          <a:prstGeom prst="rect">
            <a:avLst/>
          </a:prstGeom>
          <a:ln w="31750">
            <a:solidFill>
              <a:schemeClr val="tx1">
                <a:lumMod val="65000"/>
                <a:lumOff val="35000"/>
              </a:schemeClr>
            </a:solidFill>
          </a:ln>
        </p:spPr>
      </p:pic>
      <p:cxnSp>
        <p:nvCxnSpPr>
          <p:cNvPr id="6" name="Straight Connector 5">
            <a:extLst>
              <a:ext uri="{FF2B5EF4-FFF2-40B4-BE49-F238E27FC236}">
                <a16:creationId xmlns:a16="http://schemas.microsoft.com/office/drawing/2014/main" id="{13618FC1-5E1D-4830-86E7-65802D251BCF}"/>
              </a:ext>
            </a:extLst>
          </p:cNvPr>
          <p:cNvCxnSpPr/>
          <p:nvPr/>
        </p:nvCxnSpPr>
        <p:spPr>
          <a:xfrm>
            <a:off x="838200" y="6381029"/>
            <a:ext cx="10515600" cy="0"/>
          </a:xfrm>
          <a:prstGeom prst="line">
            <a:avLst/>
          </a:prstGeom>
          <a:ln w="19050">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90718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F474E-6EA3-4857-B3F5-21222BDEF6A5}"/>
              </a:ext>
            </a:extLst>
          </p:cNvPr>
          <p:cNvSpPr>
            <a:spLocks noGrp="1"/>
          </p:cNvSpPr>
          <p:nvPr>
            <p:ph type="title"/>
          </p:nvPr>
        </p:nvSpPr>
        <p:spPr>
          <a:xfrm>
            <a:off x="838200" y="365125"/>
            <a:ext cx="10515600" cy="1097915"/>
          </a:xfrm>
          <a:solidFill>
            <a:schemeClr val="tx1"/>
          </a:solidFill>
        </p:spPr>
        <p:txBody>
          <a:bodyPr>
            <a:normAutofit/>
          </a:bodyPr>
          <a:lstStyle/>
          <a:p>
            <a:r>
              <a:rPr lang="en-US" dirty="0">
                <a:solidFill>
                  <a:schemeClr val="bg1"/>
                </a:solidFill>
              </a:rPr>
              <a:t>RLT Strategic Planning Schedule</a:t>
            </a:r>
          </a:p>
        </p:txBody>
      </p:sp>
      <p:sp>
        <p:nvSpPr>
          <p:cNvPr id="3" name="Content Placeholder 2">
            <a:extLst>
              <a:ext uri="{FF2B5EF4-FFF2-40B4-BE49-F238E27FC236}">
                <a16:creationId xmlns:a16="http://schemas.microsoft.com/office/drawing/2014/main" id="{846E7F90-E191-4953-92B1-5039B89E7382}"/>
              </a:ext>
            </a:extLst>
          </p:cNvPr>
          <p:cNvSpPr>
            <a:spLocks noGrp="1"/>
          </p:cNvSpPr>
          <p:nvPr>
            <p:ph idx="1"/>
          </p:nvPr>
        </p:nvSpPr>
        <p:spPr/>
        <p:txBody>
          <a:bodyPr>
            <a:normAutofit fontScale="85000" lnSpcReduction="20000"/>
          </a:bodyPr>
          <a:lstStyle/>
          <a:p>
            <a:r>
              <a:rPr lang="en-US" sz="3600" dirty="0">
                <a:latin typeface="Calibri" panose="020F0502020204030204" pitchFamily="34" charset="0"/>
                <a:ea typeface="Calibri" panose="020F0502020204030204" pitchFamily="34" charset="0"/>
                <a:cs typeface="Times New Roman" panose="02020603050405020304" pitchFamily="18" charset="0"/>
              </a:rPr>
              <a:t>Feb 18-March 23: Writing Team Develop RLT Work Product</a:t>
            </a:r>
          </a:p>
          <a:p>
            <a:r>
              <a:rPr lang="en-US" sz="3600" dirty="0">
                <a:latin typeface="Calibri" panose="020F0502020204030204" pitchFamily="34" charset="0"/>
                <a:ea typeface="Calibri" panose="020F0502020204030204" pitchFamily="34" charset="0"/>
                <a:cs typeface="Times New Roman" panose="02020603050405020304" pitchFamily="18" charset="0"/>
              </a:rPr>
              <a:t>Mar 23-30: RLT review/comment on Work Product</a:t>
            </a:r>
          </a:p>
          <a:p>
            <a:r>
              <a:rPr lang="en-US" sz="3600" dirty="0">
                <a:latin typeface="Calibri" panose="020F0502020204030204" pitchFamily="34" charset="0"/>
                <a:ea typeface="Calibri" panose="020F0502020204030204" pitchFamily="34" charset="0"/>
                <a:cs typeface="Times New Roman" panose="02020603050405020304" pitchFamily="18" charset="0"/>
              </a:rPr>
              <a:t>Mar 30-April 5: Writing Team incorporate RLT comment</a:t>
            </a:r>
          </a:p>
          <a:p>
            <a:r>
              <a:rPr lang="en-US" sz="3600" dirty="0">
                <a:effectLst/>
                <a:latin typeface="Calibri" panose="020F0502020204030204" pitchFamily="34" charset="0"/>
                <a:ea typeface="Calibri" panose="020F0502020204030204" pitchFamily="34" charset="0"/>
                <a:cs typeface="Times New Roman" panose="02020603050405020304" pitchFamily="18" charset="0"/>
              </a:rPr>
              <a:t>April 6&amp;7 RLT (2 AM sessions): Finalize &amp; Approve Work Product</a:t>
            </a:r>
          </a:p>
          <a:p>
            <a:r>
              <a:rPr lang="en-US" sz="3600" dirty="0">
                <a:latin typeface="Calibri" panose="020F0502020204030204" pitchFamily="34" charset="0"/>
                <a:ea typeface="Calibri" panose="020F0502020204030204" pitchFamily="34" charset="0"/>
                <a:cs typeface="Times New Roman" panose="02020603050405020304" pitchFamily="18" charset="0"/>
              </a:rPr>
              <a:t>May RLT (5/3 &amp;4, 5/6 &amp;7): Continue Strategic Planning</a:t>
            </a:r>
          </a:p>
          <a:p>
            <a:pPr lvl="1"/>
            <a:r>
              <a:rPr lang="en-US" sz="3200" dirty="0">
                <a:latin typeface="Calibri" panose="020F0502020204030204" pitchFamily="34" charset="0"/>
                <a:ea typeface="Calibri" panose="020F0502020204030204" pitchFamily="34" charset="0"/>
                <a:cs typeface="Times New Roman" panose="02020603050405020304" pitchFamily="18" charset="0"/>
              </a:rPr>
              <a:t>Mission Focus Area Objectives, Capacity Review &amp; Objectives</a:t>
            </a:r>
          </a:p>
          <a:p>
            <a:r>
              <a:rPr lang="en-US" sz="3600" dirty="0">
                <a:effectLst/>
                <a:latin typeface="Calibri" panose="020F0502020204030204" pitchFamily="34" charset="0"/>
                <a:ea typeface="Calibri" panose="020F0502020204030204" pitchFamily="34" charset="0"/>
                <a:cs typeface="Times New Roman" panose="02020603050405020304" pitchFamily="18" charset="0"/>
              </a:rPr>
              <a:t>May-June: Sub teams Develop RLT Work Product</a:t>
            </a:r>
          </a:p>
          <a:p>
            <a:r>
              <a:rPr lang="en-US" sz="3600" dirty="0">
                <a:latin typeface="Calibri" panose="020F0502020204030204" pitchFamily="34" charset="0"/>
                <a:ea typeface="Calibri" panose="020F0502020204030204" pitchFamily="34" charset="0"/>
                <a:cs typeface="Times New Roman" panose="02020603050405020304" pitchFamily="18" charset="0"/>
              </a:rPr>
              <a:t>Next RLT (TBD): Finalize Work Product &amp; Strategic Plan &amp; TPs for RLT presentation</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cxnSp>
        <p:nvCxnSpPr>
          <p:cNvPr id="4" name="Straight Connector 3">
            <a:extLst>
              <a:ext uri="{FF2B5EF4-FFF2-40B4-BE49-F238E27FC236}">
                <a16:creationId xmlns:a16="http://schemas.microsoft.com/office/drawing/2014/main" id="{9BA3A8C7-7B3A-4B6F-A1B2-5858D90C1D56}"/>
              </a:ext>
            </a:extLst>
          </p:cNvPr>
          <p:cNvCxnSpPr/>
          <p:nvPr/>
        </p:nvCxnSpPr>
        <p:spPr>
          <a:xfrm>
            <a:off x="838200" y="6390554"/>
            <a:ext cx="10515600" cy="0"/>
          </a:xfrm>
          <a:prstGeom prst="line">
            <a:avLst/>
          </a:prstGeom>
          <a:ln w="19050">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pic>
        <p:nvPicPr>
          <p:cNvPr id="5" name="Picture 4" descr="Logo&#10;&#10;Description automatically generated">
            <a:extLst>
              <a:ext uri="{FF2B5EF4-FFF2-40B4-BE49-F238E27FC236}">
                <a16:creationId xmlns:a16="http://schemas.microsoft.com/office/drawing/2014/main" id="{170D9F3E-89B4-4765-A0F5-280DD48C7AE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7305" y="6441420"/>
            <a:ext cx="487984" cy="321093"/>
          </a:xfrm>
          <a:prstGeom prst="rect">
            <a:avLst/>
          </a:prstGeom>
          <a:ln w="31750">
            <a:solidFill>
              <a:schemeClr val="tx1">
                <a:lumMod val="65000"/>
                <a:lumOff val="35000"/>
              </a:schemeClr>
            </a:solidFill>
          </a:ln>
        </p:spPr>
      </p:pic>
      <p:sp>
        <p:nvSpPr>
          <p:cNvPr id="6" name="Slide Number Placeholder 5">
            <a:extLst>
              <a:ext uri="{FF2B5EF4-FFF2-40B4-BE49-F238E27FC236}">
                <a16:creationId xmlns:a16="http://schemas.microsoft.com/office/drawing/2014/main" id="{688156F3-8F4C-452E-97BC-86F984BEF83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050B970-371D-4C03-9167-B430CB631FF7}"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74958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901150-DBF4-4627-B2B2-5E6CBC7B823D}"/>
              </a:ext>
            </a:extLst>
          </p:cNvPr>
          <p:cNvSpPr>
            <a:spLocks noGrp="1"/>
          </p:cNvSpPr>
          <p:nvPr>
            <p:ph type="title"/>
          </p:nvPr>
        </p:nvSpPr>
        <p:spPr/>
        <p:txBody>
          <a:bodyPr/>
          <a:lstStyle/>
          <a:p>
            <a:r>
              <a:rPr lang="en-US" dirty="0"/>
              <a:t>Focus Area Format</a:t>
            </a:r>
          </a:p>
        </p:txBody>
      </p:sp>
      <p:sp>
        <p:nvSpPr>
          <p:cNvPr id="3" name="Content Placeholder 2">
            <a:extLst>
              <a:ext uri="{FF2B5EF4-FFF2-40B4-BE49-F238E27FC236}">
                <a16:creationId xmlns:a16="http://schemas.microsoft.com/office/drawing/2014/main" id="{4F267A7C-0FED-4488-ACE8-717E25484C20}"/>
              </a:ext>
            </a:extLst>
          </p:cNvPr>
          <p:cNvSpPr>
            <a:spLocks noGrp="1"/>
          </p:cNvSpPr>
          <p:nvPr>
            <p:ph idx="1"/>
          </p:nvPr>
        </p:nvSpPr>
        <p:spPr/>
        <p:txBody>
          <a:bodyPr>
            <a:normAutofit/>
          </a:bodyPr>
          <a:lstStyle/>
          <a:p>
            <a:r>
              <a:rPr lang="en-US" dirty="0"/>
              <a:t>Focus Area Name (1-2 words)</a:t>
            </a:r>
          </a:p>
          <a:p>
            <a:r>
              <a:rPr lang="en-US" dirty="0"/>
              <a:t>Goal Statement (this both defines the Focus Area &amp; explains what its overall purpose is)</a:t>
            </a:r>
          </a:p>
          <a:p>
            <a:r>
              <a:rPr lang="en-US" dirty="0"/>
              <a:t>Objectives (achievable outcomes in 3-5 </a:t>
            </a:r>
            <a:r>
              <a:rPr lang="en-US" dirty="0" err="1"/>
              <a:t>yrs</a:t>
            </a:r>
            <a:r>
              <a:rPr lang="en-US" dirty="0"/>
              <a:t>)</a:t>
            </a:r>
          </a:p>
          <a:p>
            <a:r>
              <a:rPr lang="en-US" dirty="0"/>
              <a:t>Outcome Measures (what we can monitor &amp; count to know progress is being made toward the outcome – NOT performance measures)</a:t>
            </a:r>
          </a:p>
        </p:txBody>
      </p:sp>
      <p:sp>
        <p:nvSpPr>
          <p:cNvPr id="4" name="Slide Number Placeholder 3">
            <a:extLst>
              <a:ext uri="{FF2B5EF4-FFF2-40B4-BE49-F238E27FC236}">
                <a16:creationId xmlns:a16="http://schemas.microsoft.com/office/drawing/2014/main" id="{6F1A44A2-D8D5-4D43-A346-D62AAA08473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050B970-371D-4C03-9167-B430CB631FF7}"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cxnSp>
        <p:nvCxnSpPr>
          <p:cNvPr id="5" name="Straight Connector 4">
            <a:extLst>
              <a:ext uri="{FF2B5EF4-FFF2-40B4-BE49-F238E27FC236}">
                <a16:creationId xmlns:a16="http://schemas.microsoft.com/office/drawing/2014/main" id="{358BBF10-5092-4722-A749-63362674B399}"/>
              </a:ext>
            </a:extLst>
          </p:cNvPr>
          <p:cNvCxnSpPr/>
          <p:nvPr/>
        </p:nvCxnSpPr>
        <p:spPr>
          <a:xfrm>
            <a:off x="838200" y="6381029"/>
            <a:ext cx="10515600" cy="0"/>
          </a:xfrm>
          <a:prstGeom prst="line">
            <a:avLst/>
          </a:prstGeom>
          <a:ln w="19050">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5" descr="Logo&#10;&#10;Description automatically generated">
            <a:extLst>
              <a:ext uri="{FF2B5EF4-FFF2-40B4-BE49-F238E27FC236}">
                <a16:creationId xmlns:a16="http://schemas.microsoft.com/office/drawing/2014/main" id="{7B947643-C256-4A87-B2B1-239A48A2899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7305" y="6441420"/>
            <a:ext cx="487984" cy="321093"/>
          </a:xfrm>
          <a:prstGeom prst="rect">
            <a:avLst/>
          </a:prstGeom>
          <a:ln w="31750">
            <a:solidFill>
              <a:schemeClr val="tx1">
                <a:lumMod val="65000"/>
                <a:lumOff val="35000"/>
              </a:schemeClr>
            </a:solidFill>
          </a:ln>
        </p:spPr>
      </p:pic>
    </p:spTree>
    <p:extLst>
      <p:ext uri="{BB962C8B-B14F-4D97-AF65-F5344CB8AC3E}">
        <p14:creationId xmlns:p14="http://schemas.microsoft.com/office/powerpoint/2010/main" val="29437663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901150-DBF4-4627-B2B2-5E6CBC7B823D}"/>
              </a:ext>
            </a:extLst>
          </p:cNvPr>
          <p:cNvSpPr>
            <a:spLocks noGrp="1"/>
          </p:cNvSpPr>
          <p:nvPr>
            <p:ph type="title"/>
          </p:nvPr>
        </p:nvSpPr>
        <p:spPr/>
        <p:txBody>
          <a:bodyPr/>
          <a:lstStyle/>
          <a:p>
            <a:r>
              <a:rPr lang="en-US" dirty="0"/>
              <a:t>WT Drafting Assignments: Focus Areas</a:t>
            </a:r>
          </a:p>
        </p:txBody>
      </p:sp>
      <p:sp>
        <p:nvSpPr>
          <p:cNvPr id="3" name="Content Placeholder 2">
            <a:extLst>
              <a:ext uri="{FF2B5EF4-FFF2-40B4-BE49-F238E27FC236}">
                <a16:creationId xmlns:a16="http://schemas.microsoft.com/office/drawing/2014/main" id="{4F267A7C-0FED-4488-ACE8-717E25484C20}"/>
              </a:ext>
            </a:extLst>
          </p:cNvPr>
          <p:cNvSpPr>
            <a:spLocks noGrp="1"/>
          </p:cNvSpPr>
          <p:nvPr>
            <p:ph idx="1"/>
          </p:nvPr>
        </p:nvSpPr>
        <p:spPr/>
        <p:txBody>
          <a:bodyPr/>
          <a:lstStyle/>
          <a:p>
            <a:r>
              <a:rPr lang="en-US" dirty="0"/>
              <a:t>TBD</a:t>
            </a:r>
          </a:p>
          <a:p>
            <a:endParaRPr lang="en-US" dirty="0"/>
          </a:p>
          <a:p>
            <a:endParaRPr lang="en-US" dirty="0"/>
          </a:p>
          <a:p>
            <a:endParaRPr lang="en-US" dirty="0"/>
          </a:p>
          <a:p>
            <a:r>
              <a:rPr lang="en-US" dirty="0"/>
              <a:t>DUE TO </a:t>
            </a:r>
            <a:r>
              <a:rPr lang="en-US" dirty="0">
                <a:hlinkClick r:id="rId2"/>
              </a:rPr>
              <a:t>Rebecca@RebeccaReynoldsConsulting.com</a:t>
            </a:r>
            <a:r>
              <a:rPr lang="en-US" dirty="0"/>
              <a:t> COB TBD</a:t>
            </a:r>
          </a:p>
          <a:p>
            <a:endParaRPr lang="en-US" dirty="0"/>
          </a:p>
        </p:txBody>
      </p:sp>
      <p:sp>
        <p:nvSpPr>
          <p:cNvPr id="4" name="Slide Number Placeholder 3">
            <a:extLst>
              <a:ext uri="{FF2B5EF4-FFF2-40B4-BE49-F238E27FC236}">
                <a16:creationId xmlns:a16="http://schemas.microsoft.com/office/drawing/2014/main" id="{6F1A44A2-D8D5-4D43-A346-D62AAA08473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050B970-371D-4C03-9167-B430CB631FF7}"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cxnSp>
        <p:nvCxnSpPr>
          <p:cNvPr id="5" name="Straight Connector 4">
            <a:extLst>
              <a:ext uri="{FF2B5EF4-FFF2-40B4-BE49-F238E27FC236}">
                <a16:creationId xmlns:a16="http://schemas.microsoft.com/office/drawing/2014/main" id="{358BBF10-5092-4722-A749-63362674B399}"/>
              </a:ext>
            </a:extLst>
          </p:cNvPr>
          <p:cNvCxnSpPr/>
          <p:nvPr/>
        </p:nvCxnSpPr>
        <p:spPr>
          <a:xfrm>
            <a:off x="838200" y="6381029"/>
            <a:ext cx="10515600" cy="0"/>
          </a:xfrm>
          <a:prstGeom prst="line">
            <a:avLst/>
          </a:prstGeom>
          <a:ln w="19050">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5" descr="Logo&#10;&#10;Description automatically generated">
            <a:extLst>
              <a:ext uri="{FF2B5EF4-FFF2-40B4-BE49-F238E27FC236}">
                <a16:creationId xmlns:a16="http://schemas.microsoft.com/office/drawing/2014/main" id="{7B947643-C256-4A87-B2B1-239A48A2899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7305" y="6441420"/>
            <a:ext cx="487984" cy="321093"/>
          </a:xfrm>
          <a:prstGeom prst="rect">
            <a:avLst/>
          </a:prstGeom>
          <a:ln w="31750">
            <a:solidFill>
              <a:schemeClr val="tx1">
                <a:lumMod val="65000"/>
                <a:lumOff val="35000"/>
              </a:schemeClr>
            </a:solidFill>
          </a:ln>
        </p:spPr>
      </p:pic>
    </p:spTree>
    <p:extLst>
      <p:ext uri="{BB962C8B-B14F-4D97-AF65-F5344CB8AC3E}">
        <p14:creationId xmlns:p14="http://schemas.microsoft.com/office/powerpoint/2010/main" val="26386117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65E844-4CAD-4DCC-9C90-BB33A0E508B4}"/>
              </a:ext>
            </a:extLst>
          </p:cNvPr>
          <p:cNvSpPr>
            <a:spLocks noGrp="1"/>
          </p:cNvSpPr>
          <p:nvPr>
            <p:ph type="ctrTitle"/>
          </p:nvPr>
        </p:nvSpPr>
        <p:spPr>
          <a:xfrm>
            <a:off x="7358131" y="1783959"/>
            <a:ext cx="4172754" cy="2889114"/>
          </a:xfrm>
        </p:spPr>
        <p:txBody>
          <a:bodyPr anchor="b">
            <a:normAutofit/>
          </a:bodyPr>
          <a:lstStyle/>
          <a:p>
            <a:pPr algn="r"/>
            <a:r>
              <a:rPr lang="en-US" sz="5400" dirty="0"/>
              <a:t>Bringing it all TOGETHER</a:t>
            </a:r>
          </a:p>
        </p:txBody>
      </p:sp>
      <p:sp>
        <p:nvSpPr>
          <p:cNvPr id="9" name="Freeform: Shape 8">
            <a:extLst>
              <a:ext uri="{FF2B5EF4-FFF2-40B4-BE49-F238E27FC236}">
                <a16:creationId xmlns:a16="http://schemas.microsoft.com/office/drawing/2014/main" id="{E49CC64F-7275-4E33-961B-0C5CDC4398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 y="0"/>
            <a:ext cx="7188051" cy="6858000"/>
          </a:xfrm>
          <a:custGeom>
            <a:avLst/>
            <a:gdLst>
              <a:gd name="connsiteX0" fmla="*/ 7188051 w 7188051"/>
              <a:gd name="connsiteY0" fmla="*/ 6858000 h 6858000"/>
              <a:gd name="connsiteX1" fmla="*/ 108694 w 7188051"/>
              <a:gd name="connsiteY1" fmla="*/ 6858000 h 6858000"/>
              <a:gd name="connsiteX2" fmla="*/ 79127 w 7188051"/>
              <a:gd name="connsiteY2" fmla="*/ 6681235 h 6858000"/>
              <a:gd name="connsiteX3" fmla="*/ 0 w 7188051"/>
              <a:gd name="connsiteY3" fmla="*/ 5565888 h 6858000"/>
              <a:gd name="connsiteX4" fmla="*/ 2190696 w 7188051"/>
              <a:gd name="connsiteY4" fmla="*/ 145339 h 6858000"/>
              <a:gd name="connsiteX5" fmla="*/ 2339431 w 7188051"/>
              <a:gd name="connsiteY5" fmla="*/ 0 h 6858000"/>
              <a:gd name="connsiteX6" fmla="*/ 7188051 w 7188051"/>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88051" h="6858000">
                <a:moveTo>
                  <a:pt x="7188051" y="6858000"/>
                </a:moveTo>
                <a:lnTo>
                  <a:pt x="108694" y="6858000"/>
                </a:lnTo>
                <a:lnTo>
                  <a:pt x="79127" y="6681235"/>
                </a:lnTo>
                <a:cubicBezTo>
                  <a:pt x="26981" y="6316967"/>
                  <a:pt x="0" y="5944579"/>
                  <a:pt x="0" y="5565888"/>
                </a:cubicBezTo>
                <a:cubicBezTo>
                  <a:pt x="0" y="3459953"/>
                  <a:pt x="834428" y="1548908"/>
                  <a:pt x="2190696" y="145339"/>
                </a:cubicBezTo>
                <a:lnTo>
                  <a:pt x="2339431" y="0"/>
                </a:lnTo>
                <a:lnTo>
                  <a:pt x="7188051" y="0"/>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descr="Working space background">
            <a:extLst>
              <a:ext uri="{FF2B5EF4-FFF2-40B4-BE49-F238E27FC236}">
                <a16:creationId xmlns:a16="http://schemas.microsoft.com/office/drawing/2014/main" id="{AD450A2C-4FC6-48B8-9A14-CC3E2BCB8E33}"/>
              </a:ext>
            </a:extLst>
          </p:cNvPr>
          <p:cNvPicPr>
            <a:picLocks noChangeAspect="1"/>
          </p:cNvPicPr>
          <p:nvPr/>
        </p:nvPicPr>
        <p:blipFill rotWithShape="1">
          <a:blip r:embed="rId2"/>
          <a:srcRect l="31591" r="-1" b="-1"/>
          <a:stretch/>
        </p:blipFill>
        <p:spPr>
          <a:xfrm>
            <a:off x="1" y="10"/>
            <a:ext cx="7028495" cy="6857990"/>
          </a:xfrm>
          <a:custGeom>
            <a:avLst/>
            <a:gdLst/>
            <a:ahLst/>
            <a:cxnLst/>
            <a:rect l="l" t="t" r="r" b="b"/>
            <a:pathLst>
              <a:path w="7028495" h="6858000">
                <a:moveTo>
                  <a:pt x="0" y="0"/>
                </a:moveTo>
                <a:lnTo>
                  <a:pt x="6915668" y="0"/>
                </a:lnTo>
                <a:lnTo>
                  <a:pt x="6952411" y="219663"/>
                </a:lnTo>
                <a:cubicBezTo>
                  <a:pt x="7002551" y="569921"/>
                  <a:pt x="7028495" y="927986"/>
                  <a:pt x="7028495" y="1292112"/>
                </a:cubicBezTo>
                <a:cubicBezTo>
                  <a:pt x="7028495" y="3343346"/>
                  <a:pt x="6205186" y="5202289"/>
                  <a:pt x="4870994" y="6556512"/>
                </a:cubicBezTo>
                <a:lnTo>
                  <a:pt x="4556185" y="6858000"/>
                </a:lnTo>
                <a:lnTo>
                  <a:pt x="0" y="6858000"/>
                </a:lnTo>
                <a:close/>
              </a:path>
            </a:pathLst>
          </a:custGeom>
        </p:spPr>
      </p:pic>
      <p:pic>
        <p:nvPicPr>
          <p:cNvPr id="6" name="Picture 5" descr="Logo&#10;&#10;Description automatically generated">
            <a:extLst>
              <a:ext uri="{FF2B5EF4-FFF2-40B4-BE49-F238E27FC236}">
                <a16:creationId xmlns:a16="http://schemas.microsoft.com/office/drawing/2014/main" id="{85E40B46-B923-468E-94A9-5A058E9DDB3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7390" y="5902303"/>
            <a:ext cx="917575" cy="603764"/>
          </a:xfrm>
          <a:prstGeom prst="rect">
            <a:avLst/>
          </a:prstGeom>
        </p:spPr>
      </p:pic>
      <p:sp>
        <p:nvSpPr>
          <p:cNvPr id="7" name="Subtitle 2">
            <a:extLst>
              <a:ext uri="{FF2B5EF4-FFF2-40B4-BE49-F238E27FC236}">
                <a16:creationId xmlns:a16="http://schemas.microsoft.com/office/drawing/2014/main" id="{C200871F-F30B-4163-B9FF-52C82DB55CC8}"/>
              </a:ext>
            </a:extLst>
          </p:cNvPr>
          <p:cNvSpPr>
            <a:spLocks noGrp="1"/>
          </p:cNvSpPr>
          <p:nvPr>
            <p:ph type="subTitle" idx="1"/>
          </p:nvPr>
        </p:nvSpPr>
        <p:spPr>
          <a:xfrm>
            <a:off x="7464612" y="4750893"/>
            <a:ext cx="4087305" cy="1147863"/>
          </a:xfrm>
        </p:spPr>
        <p:txBody>
          <a:bodyPr anchor="t">
            <a:normAutofit/>
          </a:bodyPr>
          <a:lstStyle/>
          <a:p>
            <a:pPr algn="l"/>
            <a:r>
              <a:rPr lang="en-US" sz="1700"/>
              <a:t>TO BE DETERMINED…MARCH 2021</a:t>
            </a:r>
            <a:endParaRPr lang="en-US" sz="1700" dirty="0"/>
          </a:p>
        </p:txBody>
      </p:sp>
    </p:spTree>
    <p:extLst>
      <p:ext uri="{BB962C8B-B14F-4D97-AF65-F5344CB8AC3E}">
        <p14:creationId xmlns:p14="http://schemas.microsoft.com/office/powerpoint/2010/main" val="1141323876"/>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F474E-6EA3-4857-B3F5-21222BDEF6A5}"/>
              </a:ext>
            </a:extLst>
          </p:cNvPr>
          <p:cNvSpPr>
            <a:spLocks noGrp="1"/>
          </p:cNvSpPr>
          <p:nvPr>
            <p:ph type="title"/>
          </p:nvPr>
        </p:nvSpPr>
        <p:spPr>
          <a:xfrm>
            <a:off x="838200" y="365125"/>
            <a:ext cx="10515600" cy="1097915"/>
          </a:xfrm>
          <a:solidFill>
            <a:schemeClr val="tx1"/>
          </a:solidFill>
        </p:spPr>
        <p:txBody>
          <a:bodyPr>
            <a:normAutofit/>
          </a:bodyPr>
          <a:lstStyle/>
          <a:p>
            <a:r>
              <a:rPr lang="en-US" dirty="0">
                <a:solidFill>
                  <a:schemeClr val="bg1"/>
                </a:solidFill>
              </a:rPr>
              <a:t>Writing Team Assignments</a:t>
            </a:r>
          </a:p>
        </p:txBody>
      </p:sp>
      <p:sp>
        <p:nvSpPr>
          <p:cNvPr id="3" name="Content Placeholder 2">
            <a:extLst>
              <a:ext uri="{FF2B5EF4-FFF2-40B4-BE49-F238E27FC236}">
                <a16:creationId xmlns:a16="http://schemas.microsoft.com/office/drawing/2014/main" id="{846E7F90-E191-4953-92B1-5039B89E7382}"/>
              </a:ext>
            </a:extLst>
          </p:cNvPr>
          <p:cNvSpPr>
            <a:spLocks noGrp="1"/>
          </p:cNvSpPr>
          <p:nvPr>
            <p:ph idx="1"/>
          </p:nvPr>
        </p:nvSpPr>
        <p:spPr/>
        <p:txBody>
          <a:bodyPr>
            <a:normAutofit/>
          </a:bodyPr>
          <a:lstStyle/>
          <a:p>
            <a:r>
              <a:rPr lang="en-US" sz="3600" dirty="0">
                <a:latin typeface="Calibri" panose="020F0502020204030204" pitchFamily="34" charset="0"/>
                <a:ea typeface="Calibri" panose="020F0502020204030204" pitchFamily="34" charset="0"/>
                <a:cs typeface="Times New Roman" panose="02020603050405020304" pitchFamily="18" charset="0"/>
              </a:rPr>
              <a:t>World Forces: Dale, Heather, Laura Jo, Wendy Jo</a:t>
            </a:r>
          </a:p>
          <a:p>
            <a:r>
              <a:rPr lang="en-US" sz="3600" dirty="0">
                <a:effectLst/>
                <a:latin typeface="Calibri" panose="020F0502020204030204" pitchFamily="34" charset="0"/>
                <a:ea typeface="Calibri" panose="020F0502020204030204" pitchFamily="34" charset="0"/>
                <a:cs typeface="Times New Roman" panose="02020603050405020304" pitchFamily="18" charset="0"/>
              </a:rPr>
              <a:t>Reg ID: Heather &amp; Rebecca (after V,B,M )</a:t>
            </a:r>
          </a:p>
          <a:p>
            <a:r>
              <a:rPr lang="en-US" sz="3600" dirty="0">
                <a:latin typeface="Calibri" panose="020F0502020204030204" pitchFamily="34" charset="0"/>
                <a:ea typeface="Calibri" panose="020F0502020204030204" pitchFamily="34" charset="0"/>
                <a:cs typeface="Times New Roman" panose="02020603050405020304" pitchFamily="18" charset="0"/>
              </a:rPr>
              <a:t>Vision, Beliefs, Mission: Dale, Laura Jo, Wendy Jo, Shayne</a:t>
            </a:r>
          </a:p>
          <a:p>
            <a:r>
              <a:rPr lang="en-US" sz="3600" dirty="0">
                <a:effectLst/>
                <a:latin typeface="Calibri" panose="020F0502020204030204" pitchFamily="34" charset="0"/>
                <a:ea typeface="Calibri" panose="020F0502020204030204" pitchFamily="34" charset="0"/>
                <a:cs typeface="Times New Roman" panose="02020603050405020304" pitchFamily="18" charset="0"/>
              </a:rPr>
              <a:t>Focus Areas: Dale, Ian, Heather</a:t>
            </a:r>
          </a:p>
          <a:p>
            <a:endParaRPr lang="en-US" dirty="0"/>
          </a:p>
        </p:txBody>
      </p:sp>
      <p:cxnSp>
        <p:nvCxnSpPr>
          <p:cNvPr id="4" name="Straight Connector 3">
            <a:extLst>
              <a:ext uri="{FF2B5EF4-FFF2-40B4-BE49-F238E27FC236}">
                <a16:creationId xmlns:a16="http://schemas.microsoft.com/office/drawing/2014/main" id="{9BA3A8C7-7B3A-4B6F-A1B2-5858D90C1D56}"/>
              </a:ext>
            </a:extLst>
          </p:cNvPr>
          <p:cNvCxnSpPr/>
          <p:nvPr/>
        </p:nvCxnSpPr>
        <p:spPr>
          <a:xfrm>
            <a:off x="838200" y="6375216"/>
            <a:ext cx="10515600" cy="0"/>
          </a:xfrm>
          <a:prstGeom prst="line">
            <a:avLst/>
          </a:prstGeom>
          <a:ln w="19050">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688156F3-8F4C-452E-97BC-86F984BEF83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050B970-371D-4C03-9167-B430CB631FF7}"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7" name="Picture 6" descr="Logo&#10;&#10;Description automatically generated">
            <a:extLst>
              <a:ext uri="{FF2B5EF4-FFF2-40B4-BE49-F238E27FC236}">
                <a16:creationId xmlns:a16="http://schemas.microsoft.com/office/drawing/2014/main" id="{663E77CE-1437-4FE9-8DCE-D9ABB61821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7305" y="6441420"/>
            <a:ext cx="487984" cy="321093"/>
          </a:xfrm>
          <a:prstGeom prst="rect">
            <a:avLst/>
          </a:prstGeom>
          <a:ln w="31750">
            <a:solidFill>
              <a:schemeClr val="tx1">
                <a:lumMod val="65000"/>
                <a:lumOff val="35000"/>
              </a:schemeClr>
            </a:solidFill>
          </a:ln>
        </p:spPr>
      </p:pic>
    </p:spTree>
    <p:extLst>
      <p:ext uri="{BB962C8B-B14F-4D97-AF65-F5344CB8AC3E}">
        <p14:creationId xmlns:p14="http://schemas.microsoft.com/office/powerpoint/2010/main" val="4292818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F474E-6EA3-4857-B3F5-21222BDEF6A5}"/>
              </a:ext>
            </a:extLst>
          </p:cNvPr>
          <p:cNvSpPr>
            <a:spLocks noGrp="1"/>
          </p:cNvSpPr>
          <p:nvPr>
            <p:ph type="title"/>
          </p:nvPr>
        </p:nvSpPr>
        <p:spPr>
          <a:xfrm>
            <a:off x="838200" y="365125"/>
            <a:ext cx="10515600" cy="1097915"/>
          </a:xfrm>
          <a:solidFill>
            <a:schemeClr val="tx1"/>
          </a:solidFill>
        </p:spPr>
        <p:txBody>
          <a:bodyPr>
            <a:normAutofit/>
          </a:bodyPr>
          <a:lstStyle/>
          <a:p>
            <a:r>
              <a:rPr lang="en-US" dirty="0">
                <a:solidFill>
                  <a:schemeClr val="bg1"/>
                </a:solidFill>
              </a:rPr>
              <a:t>Writing Team Detailed Schedule</a:t>
            </a:r>
          </a:p>
        </p:txBody>
      </p:sp>
      <p:sp>
        <p:nvSpPr>
          <p:cNvPr id="3" name="Content Placeholder 2">
            <a:extLst>
              <a:ext uri="{FF2B5EF4-FFF2-40B4-BE49-F238E27FC236}">
                <a16:creationId xmlns:a16="http://schemas.microsoft.com/office/drawing/2014/main" id="{846E7F90-E191-4953-92B1-5039B89E7382}"/>
              </a:ext>
            </a:extLst>
          </p:cNvPr>
          <p:cNvSpPr>
            <a:spLocks noGrp="1"/>
          </p:cNvSpPr>
          <p:nvPr>
            <p:ph idx="1"/>
          </p:nvPr>
        </p:nvSpPr>
        <p:spPr/>
        <p:txBody>
          <a:bodyPr>
            <a:normAutofit fontScale="77500" lnSpcReduction="20000"/>
          </a:bodyPr>
          <a:lstStyle/>
          <a:p>
            <a:pPr marL="0" indent="0">
              <a:buNone/>
            </a:pPr>
            <a:r>
              <a:rPr lang="en-US" sz="3600" dirty="0">
                <a:latin typeface="Calibri" panose="020F0502020204030204" pitchFamily="34" charset="0"/>
                <a:ea typeface="Calibri" panose="020F0502020204030204" pitchFamily="34" charset="0"/>
                <a:cs typeface="Times New Roman" panose="02020603050405020304" pitchFamily="18" charset="0"/>
              </a:rPr>
              <a:t>Feb 18-March 23: Writing Team (WT) Develop RLT Work Product:</a:t>
            </a:r>
          </a:p>
          <a:p>
            <a:r>
              <a:rPr lang="en-US" sz="3600" dirty="0">
                <a:latin typeface="Calibri" panose="020F0502020204030204" pitchFamily="34" charset="0"/>
                <a:ea typeface="Calibri" panose="020F0502020204030204" pitchFamily="34" charset="0"/>
                <a:cs typeface="Times New Roman" panose="02020603050405020304" pitchFamily="18" charset="0"/>
              </a:rPr>
              <a:t>Feb 18-25: Draft World Forces/Email to RR</a:t>
            </a:r>
          </a:p>
          <a:p>
            <a:r>
              <a:rPr lang="en-US" sz="3600" dirty="0" err="1">
                <a:latin typeface="Calibri" panose="020F0502020204030204" pitchFamily="34" charset="0"/>
                <a:ea typeface="Calibri" panose="020F0502020204030204" pitchFamily="34" charset="0"/>
                <a:cs typeface="Times New Roman" panose="02020603050405020304" pitchFamily="18" charset="0"/>
              </a:rPr>
              <a:t>Thur</a:t>
            </a:r>
            <a:r>
              <a:rPr lang="en-US" sz="3600" dirty="0">
                <a:latin typeface="Calibri" panose="020F0502020204030204" pitchFamily="34" charset="0"/>
                <a:ea typeface="Calibri" panose="020F0502020204030204" pitchFamily="34" charset="0"/>
                <a:cs typeface="Times New Roman" panose="02020603050405020304" pitchFamily="18" charset="0"/>
              </a:rPr>
              <a:t> Feb 25: </a:t>
            </a:r>
            <a:r>
              <a:rPr lang="en-US" sz="3600" b="1" dirty="0">
                <a:latin typeface="Calibri" panose="020F0502020204030204" pitchFamily="34" charset="0"/>
                <a:ea typeface="Calibri" panose="020F0502020204030204" pitchFamily="34" charset="0"/>
                <a:cs typeface="Times New Roman" panose="02020603050405020304" pitchFamily="18" charset="0"/>
              </a:rPr>
              <a:t>WT meet </a:t>
            </a:r>
            <a:r>
              <a:rPr lang="en-US" sz="3600" dirty="0">
                <a:latin typeface="Calibri" panose="020F0502020204030204" pitchFamily="34" charset="0"/>
                <a:ea typeface="Calibri" panose="020F0502020204030204" pitchFamily="34" charset="0"/>
                <a:cs typeface="Times New Roman" panose="02020603050405020304" pitchFamily="18" charset="0"/>
              </a:rPr>
              <a:t>on Regional Identity/ Vision, Beliefs, Mission</a:t>
            </a:r>
          </a:p>
          <a:p>
            <a:r>
              <a:rPr lang="en-US" sz="3600" dirty="0">
                <a:latin typeface="Calibri" panose="020F0502020204030204" pitchFamily="34" charset="0"/>
                <a:ea typeface="Calibri" panose="020F0502020204030204" pitchFamily="34" charset="0"/>
                <a:cs typeface="Times New Roman" panose="02020603050405020304" pitchFamily="18" charset="0"/>
              </a:rPr>
              <a:t>Fri Mar 5: </a:t>
            </a:r>
            <a:r>
              <a:rPr lang="en-US" sz="3600" b="1" dirty="0">
                <a:latin typeface="Calibri" panose="020F0502020204030204" pitchFamily="34" charset="0"/>
                <a:ea typeface="Calibri" panose="020F0502020204030204" pitchFamily="34" charset="0"/>
                <a:cs typeface="Times New Roman" panose="02020603050405020304" pitchFamily="18" charset="0"/>
              </a:rPr>
              <a:t>WT meet </a:t>
            </a:r>
            <a:r>
              <a:rPr lang="en-US" sz="3600" dirty="0">
                <a:latin typeface="Calibri" panose="020F0502020204030204" pitchFamily="34" charset="0"/>
                <a:ea typeface="Calibri" panose="020F0502020204030204" pitchFamily="34" charset="0"/>
                <a:cs typeface="Times New Roman" panose="02020603050405020304" pitchFamily="18" charset="0"/>
              </a:rPr>
              <a:t>on Focus Area/Org Principle</a:t>
            </a:r>
          </a:p>
          <a:p>
            <a:r>
              <a:rPr lang="en-US" sz="3600" dirty="0">
                <a:latin typeface="Calibri" panose="020F0502020204030204" pitchFamily="34" charset="0"/>
                <a:ea typeface="Calibri" panose="020F0502020204030204" pitchFamily="34" charset="0"/>
                <a:cs typeface="Times New Roman" panose="02020603050405020304" pitchFamily="18" charset="0"/>
              </a:rPr>
              <a:t>Mar 3-10: </a:t>
            </a:r>
            <a:r>
              <a:rPr lang="en-US" sz="3600" b="1" dirty="0">
                <a:latin typeface="Calibri" panose="020F0502020204030204" pitchFamily="34" charset="0"/>
                <a:ea typeface="Calibri" panose="020F0502020204030204" pitchFamily="34" charset="0"/>
                <a:cs typeface="Times New Roman" panose="02020603050405020304" pitchFamily="18" charset="0"/>
              </a:rPr>
              <a:t>Draft</a:t>
            </a:r>
            <a:r>
              <a:rPr lang="en-US" sz="3600" dirty="0">
                <a:latin typeface="Calibri" panose="020F0502020204030204" pitchFamily="34" charset="0"/>
                <a:ea typeface="Calibri" panose="020F0502020204030204" pitchFamily="34" charset="0"/>
                <a:cs typeface="Times New Roman" panose="02020603050405020304" pitchFamily="18" charset="0"/>
              </a:rPr>
              <a:t> several Focus Areas versions/Email to RR</a:t>
            </a:r>
          </a:p>
          <a:p>
            <a:r>
              <a:rPr lang="en-US" sz="3600" dirty="0">
                <a:latin typeface="Calibri" panose="020F0502020204030204" pitchFamily="34" charset="0"/>
                <a:ea typeface="Calibri" panose="020F0502020204030204" pitchFamily="34" charset="0"/>
                <a:cs typeface="Times New Roman" panose="02020603050405020304" pitchFamily="18" charset="0"/>
              </a:rPr>
              <a:t>Mon Mar 8: </a:t>
            </a:r>
            <a:r>
              <a:rPr lang="en-US" sz="3600" b="1" dirty="0">
                <a:latin typeface="Calibri" panose="020F0502020204030204" pitchFamily="34" charset="0"/>
                <a:ea typeface="Calibri" panose="020F0502020204030204" pitchFamily="34" charset="0"/>
                <a:cs typeface="Times New Roman" panose="02020603050405020304" pitchFamily="18" charset="0"/>
              </a:rPr>
              <a:t>WT meet </a:t>
            </a:r>
            <a:r>
              <a:rPr lang="en-US" sz="3600" dirty="0">
                <a:latin typeface="Calibri" panose="020F0502020204030204" pitchFamily="34" charset="0"/>
                <a:ea typeface="Calibri" panose="020F0502020204030204" pitchFamily="34" charset="0"/>
                <a:cs typeface="Times New Roman" panose="02020603050405020304" pitchFamily="18" charset="0"/>
              </a:rPr>
              <a:t>on World Forces (Part 2)</a:t>
            </a:r>
          </a:p>
          <a:p>
            <a:r>
              <a:rPr lang="en-US" sz="3600" dirty="0">
                <a:latin typeface="Calibri" panose="020F0502020204030204" pitchFamily="34" charset="0"/>
                <a:ea typeface="Calibri" panose="020F0502020204030204" pitchFamily="34" charset="0"/>
                <a:cs typeface="Times New Roman" panose="02020603050405020304" pitchFamily="18" charset="0"/>
              </a:rPr>
              <a:t>Mon Mar 15: </a:t>
            </a:r>
            <a:r>
              <a:rPr lang="en-US" sz="3600" b="1" dirty="0">
                <a:latin typeface="Calibri" panose="020F0502020204030204" pitchFamily="34" charset="0"/>
                <a:ea typeface="Calibri" panose="020F0502020204030204" pitchFamily="34" charset="0"/>
                <a:cs typeface="Times New Roman" panose="02020603050405020304" pitchFamily="18" charset="0"/>
              </a:rPr>
              <a:t>WT meet </a:t>
            </a:r>
            <a:r>
              <a:rPr lang="en-US" sz="3600" dirty="0">
                <a:latin typeface="Calibri" panose="020F0502020204030204" pitchFamily="34" charset="0"/>
                <a:ea typeface="Calibri" panose="020F0502020204030204" pitchFamily="34" charset="0"/>
                <a:cs typeface="Times New Roman" panose="02020603050405020304" pitchFamily="18" charset="0"/>
              </a:rPr>
              <a:t>to review all product</a:t>
            </a:r>
          </a:p>
          <a:p>
            <a:r>
              <a:rPr lang="en-US" sz="3600" dirty="0">
                <a:latin typeface="Calibri" panose="020F0502020204030204" pitchFamily="34" charset="0"/>
                <a:ea typeface="Calibri" panose="020F0502020204030204" pitchFamily="34" charset="0"/>
                <a:cs typeface="Times New Roman" panose="02020603050405020304" pitchFamily="18" charset="0"/>
              </a:rPr>
              <a:t>RR prepare RLT Work Product Review survey – launch Mar 23</a:t>
            </a:r>
          </a:p>
          <a:p>
            <a:r>
              <a:rPr lang="en-US" sz="3600" dirty="0">
                <a:latin typeface="Calibri" panose="020F0502020204030204" pitchFamily="34" charset="0"/>
                <a:ea typeface="Calibri" panose="020F0502020204030204" pitchFamily="34" charset="0"/>
                <a:cs typeface="Times New Roman" panose="02020603050405020304" pitchFamily="18" charset="0"/>
              </a:rPr>
              <a:t>Tues Mar 30: </a:t>
            </a:r>
            <a:r>
              <a:rPr lang="en-US" sz="3600" b="1" dirty="0">
                <a:latin typeface="Calibri" panose="020F0502020204030204" pitchFamily="34" charset="0"/>
                <a:ea typeface="Calibri" panose="020F0502020204030204" pitchFamily="34" charset="0"/>
                <a:cs typeface="Times New Roman" panose="02020603050405020304" pitchFamily="18" charset="0"/>
              </a:rPr>
              <a:t>WT meet </a:t>
            </a:r>
            <a:r>
              <a:rPr lang="en-US" sz="3600" dirty="0">
                <a:latin typeface="Calibri" panose="020F0502020204030204" pitchFamily="34" charset="0"/>
                <a:ea typeface="Calibri" panose="020F0502020204030204" pitchFamily="34" charset="0"/>
                <a:cs typeface="Times New Roman" panose="02020603050405020304" pitchFamily="18" charset="0"/>
              </a:rPr>
              <a:t>to incorporate RLT comment</a:t>
            </a:r>
          </a:p>
          <a:p>
            <a:endParaRPr lang="en-US" dirty="0"/>
          </a:p>
        </p:txBody>
      </p:sp>
      <p:cxnSp>
        <p:nvCxnSpPr>
          <p:cNvPr id="4" name="Straight Connector 3">
            <a:extLst>
              <a:ext uri="{FF2B5EF4-FFF2-40B4-BE49-F238E27FC236}">
                <a16:creationId xmlns:a16="http://schemas.microsoft.com/office/drawing/2014/main" id="{9BA3A8C7-7B3A-4B6F-A1B2-5858D90C1D56}"/>
              </a:ext>
            </a:extLst>
          </p:cNvPr>
          <p:cNvCxnSpPr/>
          <p:nvPr/>
        </p:nvCxnSpPr>
        <p:spPr>
          <a:xfrm>
            <a:off x="838200" y="6381029"/>
            <a:ext cx="10515600" cy="0"/>
          </a:xfrm>
          <a:prstGeom prst="line">
            <a:avLst/>
          </a:prstGeom>
          <a:ln w="19050">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688156F3-8F4C-452E-97BC-86F984BEF83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050B970-371D-4C03-9167-B430CB631FF7}"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7" name="Picture 6" descr="Logo&#10;&#10;Description automatically generated">
            <a:extLst>
              <a:ext uri="{FF2B5EF4-FFF2-40B4-BE49-F238E27FC236}">
                <a16:creationId xmlns:a16="http://schemas.microsoft.com/office/drawing/2014/main" id="{5DE3F224-C5E6-4DC0-B2A1-B8E8B66D2D3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2330" y="6456445"/>
            <a:ext cx="487984" cy="321093"/>
          </a:xfrm>
          <a:prstGeom prst="rect">
            <a:avLst/>
          </a:prstGeom>
          <a:ln w="31750">
            <a:solidFill>
              <a:schemeClr val="tx1">
                <a:lumMod val="65000"/>
                <a:lumOff val="35000"/>
              </a:schemeClr>
            </a:solidFill>
          </a:ln>
        </p:spPr>
      </p:pic>
    </p:spTree>
    <p:extLst>
      <p:ext uri="{BB962C8B-B14F-4D97-AF65-F5344CB8AC3E}">
        <p14:creationId xmlns:p14="http://schemas.microsoft.com/office/powerpoint/2010/main" val="3562515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F474E-6EA3-4857-B3F5-21222BDEF6A5}"/>
              </a:ext>
            </a:extLst>
          </p:cNvPr>
          <p:cNvSpPr>
            <a:spLocks noGrp="1"/>
          </p:cNvSpPr>
          <p:nvPr>
            <p:ph type="title"/>
          </p:nvPr>
        </p:nvSpPr>
        <p:spPr>
          <a:xfrm>
            <a:off x="838200" y="365125"/>
            <a:ext cx="10515600" cy="1097915"/>
          </a:xfrm>
          <a:solidFill>
            <a:schemeClr val="tx1"/>
          </a:solidFill>
        </p:spPr>
        <p:txBody>
          <a:bodyPr>
            <a:normAutofit/>
          </a:bodyPr>
          <a:lstStyle/>
          <a:p>
            <a:r>
              <a:rPr lang="en-US" dirty="0">
                <a:solidFill>
                  <a:schemeClr val="bg1"/>
                </a:solidFill>
              </a:rPr>
              <a:t>Drafting Process Guidelines: General</a:t>
            </a:r>
          </a:p>
        </p:txBody>
      </p:sp>
      <p:sp>
        <p:nvSpPr>
          <p:cNvPr id="3" name="Content Placeholder 2">
            <a:extLst>
              <a:ext uri="{FF2B5EF4-FFF2-40B4-BE49-F238E27FC236}">
                <a16:creationId xmlns:a16="http://schemas.microsoft.com/office/drawing/2014/main" id="{846E7F90-E191-4953-92B1-5039B89E7382}"/>
              </a:ext>
            </a:extLst>
          </p:cNvPr>
          <p:cNvSpPr>
            <a:spLocks noGrp="1"/>
          </p:cNvSpPr>
          <p:nvPr>
            <p:ph idx="1"/>
          </p:nvPr>
        </p:nvSpPr>
        <p:spPr/>
        <p:txBody>
          <a:bodyPr>
            <a:normAutofit/>
          </a:bodyPr>
          <a:lstStyle/>
          <a:p>
            <a:pPr marL="742950" indent="-742950">
              <a:buFont typeface="+mj-lt"/>
              <a:buAutoNum type="arabicPeriod"/>
            </a:pPr>
            <a:r>
              <a:rPr lang="en-US" sz="3600" dirty="0">
                <a:latin typeface="Calibri" panose="020F0502020204030204" pitchFamily="34" charset="0"/>
                <a:ea typeface="Calibri" panose="020F0502020204030204" pitchFamily="34" charset="0"/>
                <a:cs typeface="Times New Roman" panose="02020603050405020304" pitchFamily="18" charset="0"/>
              </a:rPr>
              <a:t>Review Feb RLT Work Product (Compilation &amp; Chat)</a:t>
            </a:r>
          </a:p>
          <a:p>
            <a:pPr marL="742950" indent="-742950">
              <a:buFont typeface="+mj-lt"/>
              <a:buAutoNum type="arabicPeriod"/>
            </a:pPr>
            <a:r>
              <a:rPr lang="en-US" sz="3600" dirty="0">
                <a:effectLst/>
                <a:latin typeface="Calibri" panose="020F0502020204030204" pitchFamily="34" charset="0"/>
                <a:ea typeface="Calibri" panose="020F0502020204030204" pitchFamily="34" charset="0"/>
                <a:cs typeface="Times New Roman" panose="02020603050405020304" pitchFamily="18" charset="0"/>
              </a:rPr>
              <a:t>Meet to discuss &amp; determine writing assignments</a:t>
            </a:r>
          </a:p>
          <a:p>
            <a:pPr marL="742950" indent="-742950">
              <a:buFont typeface="+mj-lt"/>
              <a:buAutoNum type="arabicPeriod"/>
            </a:pPr>
            <a:r>
              <a:rPr lang="en-US" sz="3600" dirty="0">
                <a:latin typeface="Calibri" panose="020F0502020204030204" pitchFamily="34" charset="0"/>
                <a:ea typeface="Calibri" panose="020F0502020204030204" pitchFamily="34" charset="0"/>
                <a:cs typeface="Times New Roman" panose="02020603050405020304" pitchFamily="18" charset="0"/>
              </a:rPr>
              <a:t>Team members draft their writing assignments, following the Example for format</a:t>
            </a:r>
          </a:p>
          <a:p>
            <a:pPr marL="742950" indent="-742950">
              <a:buFont typeface="+mj-lt"/>
              <a:buAutoNum type="arabicPeriod"/>
            </a:pPr>
            <a:r>
              <a:rPr lang="en-US" sz="3600" dirty="0">
                <a:latin typeface="Calibri" panose="020F0502020204030204" pitchFamily="34" charset="0"/>
                <a:ea typeface="Calibri" panose="020F0502020204030204" pitchFamily="34" charset="0"/>
                <a:cs typeface="Times New Roman" panose="02020603050405020304" pitchFamily="18" charset="0"/>
              </a:rPr>
              <a:t>Email to RR</a:t>
            </a:r>
          </a:p>
          <a:p>
            <a:pPr marL="742950" indent="-742950">
              <a:buFont typeface="+mj-lt"/>
              <a:buAutoNum type="arabicPeriod"/>
            </a:pPr>
            <a:r>
              <a:rPr lang="en-US" sz="3600" dirty="0">
                <a:effectLst/>
                <a:latin typeface="Calibri" panose="020F0502020204030204" pitchFamily="34" charset="0"/>
                <a:ea typeface="Calibri" panose="020F0502020204030204" pitchFamily="34" charset="0"/>
                <a:cs typeface="Times New Roman" panose="02020603050405020304" pitchFamily="18" charset="0"/>
              </a:rPr>
              <a:t>RR reviews &amp; compiles/edits</a:t>
            </a:r>
          </a:p>
          <a:p>
            <a:endParaRPr lang="en-US" dirty="0"/>
          </a:p>
        </p:txBody>
      </p:sp>
      <p:cxnSp>
        <p:nvCxnSpPr>
          <p:cNvPr id="4" name="Straight Connector 3">
            <a:extLst>
              <a:ext uri="{FF2B5EF4-FFF2-40B4-BE49-F238E27FC236}">
                <a16:creationId xmlns:a16="http://schemas.microsoft.com/office/drawing/2014/main" id="{9BA3A8C7-7B3A-4B6F-A1B2-5858D90C1D56}"/>
              </a:ext>
            </a:extLst>
          </p:cNvPr>
          <p:cNvCxnSpPr/>
          <p:nvPr/>
        </p:nvCxnSpPr>
        <p:spPr>
          <a:xfrm>
            <a:off x="838200" y="6381029"/>
            <a:ext cx="10515600" cy="0"/>
          </a:xfrm>
          <a:prstGeom prst="line">
            <a:avLst/>
          </a:prstGeom>
          <a:ln w="19050">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688156F3-8F4C-452E-97BC-86F984BEF83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050B970-371D-4C03-9167-B430CB631FF7}"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7" name="Picture 6" descr="Logo&#10;&#10;Description automatically generated">
            <a:extLst>
              <a:ext uri="{FF2B5EF4-FFF2-40B4-BE49-F238E27FC236}">
                <a16:creationId xmlns:a16="http://schemas.microsoft.com/office/drawing/2014/main" id="{31AC37B9-3601-49F4-9A91-52863C7E12B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7305" y="6441420"/>
            <a:ext cx="487984" cy="321093"/>
          </a:xfrm>
          <a:prstGeom prst="rect">
            <a:avLst/>
          </a:prstGeom>
          <a:ln w="31750">
            <a:solidFill>
              <a:schemeClr val="tx1">
                <a:lumMod val="65000"/>
                <a:lumOff val="35000"/>
              </a:schemeClr>
            </a:solidFill>
          </a:ln>
        </p:spPr>
      </p:pic>
    </p:spTree>
    <p:extLst>
      <p:ext uri="{BB962C8B-B14F-4D97-AF65-F5344CB8AC3E}">
        <p14:creationId xmlns:p14="http://schemas.microsoft.com/office/powerpoint/2010/main" val="3985541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65E844-4CAD-4DCC-9C90-BB33A0E508B4}"/>
              </a:ext>
            </a:extLst>
          </p:cNvPr>
          <p:cNvSpPr>
            <a:spLocks noGrp="1"/>
          </p:cNvSpPr>
          <p:nvPr>
            <p:ph type="ctrTitle"/>
          </p:nvPr>
        </p:nvSpPr>
        <p:spPr>
          <a:xfrm>
            <a:off x="7464614" y="1783959"/>
            <a:ext cx="4087306" cy="2889114"/>
          </a:xfrm>
        </p:spPr>
        <p:txBody>
          <a:bodyPr anchor="b">
            <a:normAutofit/>
          </a:bodyPr>
          <a:lstStyle/>
          <a:p>
            <a:pPr algn="l"/>
            <a:r>
              <a:rPr lang="en-US" sz="5400" dirty="0"/>
              <a:t>World Forces</a:t>
            </a:r>
          </a:p>
        </p:txBody>
      </p:sp>
      <p:sp>
        <p:nvSpPr>
          <p:cNvPr id="9" name="Freeform: Shape 8">
            <a:extLst>
              <a:ext uri="{FF2B5EF4-FFF2-40B4-BE49-F238E27FC236}">
                <a16:creationId xmlns:a16="http://schemas.microsoft.com/office/drawing/2014/main" id="{E49CC64F-7275-4E33-961B-0C5CDC4398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 y="0"/>
            <a:ext cx="7188051" cy="6858000"/>
          </a:xfrm>
          <a:custGeom>
            <a:avLst/>
            <a:gdLst>
              <a:gd name="connsiteX0" fmla="*/ 7188051 w 7188051"/>
              <a:gd name="connsiteY0" fmla="*/ 6858000 h 6858000"/>
              <a:gd name="connsiteX1" fmla="*/ 108694 w 7188051"/>
              <a:gd name="connsiteY1" fmla="*/ 6858000 h 6858000"/>
              <a:gd name="connsiteX2" fmla="*/ 79127 w 7188051"/>
              <a:gd name="connsiteY2" fmla="*/ 6681235 h 6858000"/>
              <a:gd name="connsiteX3" fmla="*/ 0 w 7188051"/>
              <a:gd name="connsiteY3" fmla="*/ 5565888 h 6858000"/>
              <a:gd name="connsiteX4" fmla="*/ 2190696 w 7188051"/>
              <a:gd name="connsiteY4" fmla="*/ 145339 h 6858000"/>
              <a:gd name="connsiteX5" fmla="*/ 2339431 w 7188051"/>
              <a:gd name="connsiteY5" fmla="*/ 0 h 6858000"/>
              <a:gd name="connsiteX6" fmla="*/ 7188051 w 7188051"/>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88051" h="6858000">
                <a:moveTo>
                  <a:pt x="7188051" y="6858000"/>
                </a:moveTo>
                <a:lnTo>
                  <a:pt x="108694" y="6858000"/>
                </a:lnTo>
                <a:lnTo>
                  <a:pt x="79127" y="6681235"/>
                </a:lnTo>
                <a:cubicBezTo>
                  <a:pt x="26981" y="6316967"/>
                  <a:pt x="0" y="5944579"/>
                  <a:pt x="0" y="5565888"/>
                </a:cubicBezTo>
                <a:cubicBezTo>
                  <a:pt x="0" y="3459953"/>
                  <a:pt x="834428" y="1548908"/>
                  <a:pt x="2190696" y="145339"/>
                </a:cubicBezTo>
                <a:lnTo>
                  <a:pt x="2339431" y="0"/>
                </a:lnTo>
                <a:lnTo>
                  <a:pt x="7188051" y="0"/>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descr="Working space background">
            <a:extLst>
              <a:ext uri="{FF2B5EF4-FFF2-40B4-BE49-F238E27FC236}">
                <a16:creationId xmlns:a16="http://schemas.microsoft.com/office/drawing/2014/main" id="{AD450A2C-4FC6-48B8-9A14-CC3E2BCB8E33}"/>
              </a:ext>
            </a:extLst>
          </p:cNvPr>
          <p:cNvPicPr>
            <a:picLocks noChangeAspect="1"/>
          </p:cNvPicPr>
          <p:nvPr/>
        </p:nvPicPr>
        <p:blipFill rotWithShape="1">
          <a:blip r:embed="rId2"/>
          <a:srcRect l="31591" r="-1" b="-1"/>
          <a:stretch/>
        </p:blipFill>
        <p:spPr>
          <a:xfrm>
            <a:off x="1" y="10"/>
            <a:ext cx="7028495" cy="6857990"/>
          </a:xfrm>
          <a:custGeom>
            <a:avLst/>
            <a:gdLst/>
            <a:ahLst/>
            <a:cxnLst/>
            <a:rect l="l" t="t" r="r" b="b"/>
            <a:pathLst>
              <a:path w="7028495" h="6858000">
                <a:moveTo>
                  <a:pt x="0" y="0"/>
                </a:moveTo>
                <a:lnTo>
                  <a:pt x="6915668" y="0"/>
                </a:lnTo>
                <a:lnTo>
                  <a:pt x="6952411" y="219663"/>
                </a:lnTo>
                <a:cubicBezTo>
                  <a:pt x="7002551" y="569921"/>
                  <a:pt x="7028495" y="927986"/>
                  <a:pt x="7028495" y="1292112"/>
                </a:cubicBezTo>
                <a:cubicBezTo>
                  <a:pt x="7028495" y="3343346"/>
                  <a:pt x="6205186" y="5202289"/>
                  <a:pt x="4870994" y="6556512"/>
                </a:cubicBezTo>
                <a:lnTo>
                  <a:pt x="4556185" y="6858000"/>
                </a:lnTo>
                <a:lnTo>
                  <a:pt x="0" y="6858000"/>
                </a:lnTo>
                <a:close/>
              </a:path>
            </a:pathLst>
          </a:custGeom>
        </p:spPr>
      </p:pic>
      <p:pic>
        <p:nvPicPr>
          <p:cNvPr id="6" name="Picture 5" descr="Logo&#10;&#10;Description automatically generated">
            <a:extLst>
              <a:ext uri="{FF2B5EF4-FFF2-40B4-BE49-F238E27FC236}">
                <a16:creationId xmlns:a16="http://schemas.microsoft.com/office/drawing/2014/main" id="{85E40B46-B923-468E-94A9-5A058E9DDB3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7390" y="5902303"/>
            <a:ext cx="917575" cy="603764"/>
          </a:xfrm>
          <a:prstGeom prst="rect">
            <a:avLst/>
          </a:prstGeom>
        </p:spPr>
      </p:pic>
    </p:spTree>
    <p:extLst>
      <p:ext uri="{BB962C8B-B14F-4D97-AF65-F5344CB8AC3E}">
        <p14:creationId xmlns:p14="http://schemas.microsoft.com/office/powerpoint/2010/main" val="2874938749"/>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07460-6982-4D28-AFA8-D6792922802C}"/>
              </a:ext>
            </a:extLst>
          </p:cNvPr>
          <p:cNvSpPr>
            <a:spLocks noGrp="1"/>
          </p:cNvSpPr>
          <p:nvPr>
            <p:ph type="title"/>
          </p:nvPr>
        </p:nvSpPr>
        <p:spPr/>
        <p:txBody>
          <a:bodyPr/>
          <a:lstStyle/>
          <a:p>
            <a:r>
              <a:rPr lang="en-US" dirty="0"/>
              <a:t>World Forces Discussion: RLT Poll Results</a:t>
            </a:r>
          </a:p>
        </p:txBody>
      </p:sp>
      <p:sp>
        <p:nvSpPr>
          <p:cNvPr id="3" name="Content Placeholder 2">
            <a:extLst>
              <a:ext uri="{FF2B5EF4-FFF2-40B4-BE49-F238E27FC236}">
                <a16:creationId xmlns:a16="http://schemas.microsoft.com/office/drawing/2014/main" id="{138E1A08-3E8E-4B6A-ACCA-47E1399F80F1}"/>
              </a:ext>
            </a:extLst>
          </p:cNvPr>
          <p:cNvSpPr>
            <a:spLocks noGrp="1"/>
          </p:cNvSpPr>
          <p:nvPr>
            <p:ph idx="1"/>
          </p:nvPr>
        </p:nvSpPr>
        <p:spPr/>
        <p:txBody>
          <a:bodyPr>
            <a:normAutofit fontScale="85000" lnSpcReduction="20000"/>
          </a:bodyPr>
          <a:lstStyle/>
          <a:p>
            <a:r>
              <a:rPr lang="en-US" dirty="0"/>
              <a:t>Climate Change 55% - </a:t>
            </a:r>
            <a:r>
              <a:rPr lang="en-US" i="1" dirty="0"/>
              <a:t>change to “Global Climate Change”? Limit to Water only?</a:t>
            </a:r>
          </a:p>
          <a:p>
            <a:r>
              <a:rPr lang="en-US" dirty="0"/>
              <a:t>Wildland Fire vs. Land </a:t>
            </a:r>
            <a:r>
              <a:rPr lang="en-US" dirty="0" err="1"/>
              <a:t>Mngmnt</a:t>
            </a:r>
            <a:r>
              <a:rPr lang="en-US" dirty="0"/>
              <a:t> Org 55%</a:t>
            </a:r>
          </a:p>
          <a:p>
            <a:r>
              <a:rPr lang="en-US" dirty="0"/>
              <a:t>Forest Service Culture 42% - </a:t>
            </a:r>
            <a:r>
              <a:rPr lang="en-US" i="1" dirty="0"/>
              <a:t>do not treat as a WF, but add into “risk” as appropriate?</a:t>
            </a:r>
          </a:p>
          <a:p>
            <a:r>
              <a:rPr lang="en-US" dirty="0"/>
              <a:t>Technology 42%</a:t>
            </a:r>
          </a:p>
          <a:p>
            <a:r>
              <a:rPr lang="en-US" dirty="0"/>
              <a:t>Public Perception of the Forest Service 34%</a:t>
            </a:r>
          </a:p>
          <a:p>
            <a:r>
              <a:rPr lang="en-US" dirty="0"/>
              <a:t>Budget Changes 26%</a:t>
            </a:r>
          </a:p>
          <a:p>
            <a:r>
              <a:rPr lang="en-US" dirty="0"/>
              <a:t>Socio-Economic Shifts 24%</a:t>
            </a:r>
          </a:p>
          <a:p>
            <a:r>
              <a:rPr lang="en-US" dirty="0"/>
              <a:t>Politics Polarity 16%</a:t>
            </a:r>
          </a:p>
          <a:p>
            <a:r>
              <a:rPr lang="en-US" dirty="0"/>
              <a:t>Changing View &amp; Role of Government 13%</a:t>
            </a:r>
          </a:p>
          <a:p>
            <a:r>
              <a:rPr lang="en-US" dirty="0"/>
              <a:t>Pandemic Effects 11% - </a:t>
            </a:r>
            <a:r>
              <a:rPr lang="en-US" i="1" dirty="0"/>
              <a:t>change to a broader category of “the Unexpected”?</a:t>
            </a:r>
          </a:p>
        </p:txBody>
      </p:sp>
      <p:sp>
        <p:nvSpPr>
          <p:cNvPr id="4" name="Slide Number Placeholder 3">
            <a:extLst>
              <a:ext uri="{FF2B5EF4-FFF2-40B4-BE49-F238E27FC236}">
                <a16:creationId xmlns:a16="http://schemas.microsoft.com/office/drawing/2014/main" id="{6F6F0C60-CA9D-46E9-BC2D-37EDAB089AA9}"/>
              </a:ext>
            </a:extLst>
          </p:cNvPr>
          <p:cNvSpPr>
            <a:spLocks noGrp="1"/>
          </p:cNvSpPr>
          <p:nvPr>
            <p:ph type="sldNum" sz="quarter" idx="12"/>
          </p:nvPr>
        </p:nvSpPr>
        <p:spPr/>
        <p:txBody>
          <a:bodyPr/>
          <a:lstStyle/>
          <a:p>
            <a:fld id="{1050B970-371D-4C03-9167-B430CB631FF7}" type="slidenum">
              <a:rPr lang="en-US" smtClean="0"/>
              <a:t>7</a:t>
            </a:fld>
            <a:endParaRPr lang="en-US"/>
          </a:p>
        </p:txBody>
      </p:sp>
      <p:pic>
        <p:nvPicPr>
          <p:cNvPr id="5" name="Picture 4" descr="Logo&#10;&#10;Description automatically generated">
            <a:extLst>
              <a:ext uri="{FF2B5EF4-FFF2-40B4-BE49-F238E27FC236}">
                <a16:creationId xmlns:a16="http://schemas.microsoft.com/office/drawing/2014/main" id="{5FE02FDA-9BD0-45ED-AA55-BF165B4B954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7305" y="6441420"/>
            <a:ext cx="487984" cy="321093"/>
          </a:xfrm>
          <a:prstGeom prst="rect">
            <a:avLst/>
          </a:prstGeom>
          <a:ln w="31750">
            <a:solidFill>
              <a:schemeClr val="tx1">
                <a:lumMod val="65000"/>
                <a:lumOff val="35000"/>
              </a:schemeClr>
            </a:solidFill>
          </a:ln>
        </p:spPr>
      </p:pic>
      <p:cxnSp>
        <p:nvCxnSpPr>
          <p:cNvPr id="6" name="Straight Connector 5">
            <a:extLst>
              <a:ext uri="{FF2B5EF4-FFF2-40B4-BE49-F238E27FC236}">
                <a16:creationId xmlns:a16="http://schemas.microsoft.com/office/drawing/2014/main" id="{13618FC1-5E1D-4830-86E7-65802D251BCF}"/>
              </a:ext>
            </a:extLst>
          </p:cNvPr>
          <p:cNvCxnSpPr/>
          <p:nvPr/>
        </p:nvCxnSpPr>
        <p:spPr>
          <a:xfrm>
            <a:off x="838200" y="6381029"/>
            <a:ext cx="10515600" cy="0"/>
          </a:xfrm>
          <a:prstGeom prst="line">
            <a:avLst/>
          </a:prstGeom>
          <a:ln w="19050">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69707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901150-DBF4-4627-B2B2-5E6CBC7B823D}"/>
              </a:ext>
            </a:extLst>
          </p:cNvPr>
          <p:cNvSpPr>
            <a:spLocks noGrp="1"/>
          </p:cNvSpPr>
          <p:nvPr>
            <p:ph type="title"/>
          </p:nvPr>
        </p:nvSpPr>
        <p:spPr/>
        <p:txBody>
          <a:bodyPr/>
          <a:lstStyle/>
          <a:p>
            <a:r>
              <a:rPr lang="en-US" dirty="0"/>
              <a:t>WT Drafting Assignments: World Forces</a:t>
            </a:r>
          </a:p>
        </p:txBody>
      </p:sp>
      <p:sp>
        <p:nvSpPr>
          <p:cNvPr id="3" name="Content Placeholder 2">
            <a:extLst>
              <a:ext uri="{FF2B5EF4-FFF2-40B4-BE49-F238E27FC236}">
                <a16:creationId xmlns:a16="http://schemas.microsoft.com/office/drawing/2014/main" id="{4F267A7C-0FED-4488-ACE8-717E25484C20}"/>
              </a:ext>
            </a:extLst>
          </p:cNvPr>
          <p:cNvSpPr>
            <a:spLocks noGrp="1"/>
          </p:cNvSpPr>
          <p:nvPr>
            <p:ph idx="1"/>
          </p:nvPr>
        </p:nvSpPr>
        <p:spPr/>
        <p:txBody>
          <a:bodyPr/>
          <a:lstStyle/>
          <a:p>
            <a:r>
              <a:rPr lang="en-US" dirty="0"/>
              <a:t>Appropriations &amp; Expectations – Wendy Jo</a:t>
            </a:r>
          </a:p>
          <a:p>
            <a:r>
              <a:rPr lang="en-US" dirty="0"/>
              <a:t>Global Environmental Change – Dale</a:t>
            </a:r>
          </a:p>
          <a:p>
            <a:r>
              <a:rPr lang="en-US" dirty="0"/>
              <a:t>Technology – Heather</a:t>
            </a:r>
          </a:p>
          <a:p>
            <a:r>
              <a:rPr lang="en-US" dirty="0"/>
              <a:t>Changing Relationship with the Natural World – Laura Jo</a:t>
            </a:r>
          </a:p>
          <a:p>
            <a:endParaRPr lang="en-US" dirty="0"/>
          </a:p>
          <a:p>
            <a:r>
              <a:rPr lang="en-US" dirty="0"/>
              <a:t>DUE TO </a:t>
            </a:r>
            <a:r>
              <a:rPr lang="en-US" dirty="0">
                <a:hlinkClick r:id="rId3"/>
              </a:rPr>
              <a:t>Rebecca@RebeccaReynoldsConsulting.com</a:t>
            </a:r>
            <a:r>
              <a:rPr lang="en-US" dirty="0"/>
              <a:t> COB </a:t>
            </a:r>
            <a:r>
              <a:rPr lang="en-US" dirty="0" err="1"/>
              <a:t>Thur</a:t>
            </a:r>
            <a:r>
              <a:rPr lang="en-US" dirty="0"/>
              <a:t>, 2/25</a:t>
            </a:r>
          </a:p>
          <a:p>
            <a:endParaRPr lang="en-US" dirty="0"/>
          </a:p>
        </p:txBody>
      </p:sp>
      <p:sp>
        <p:nvSpPr>
          <p:cNvPr id="4" name="Slide Number Placeholder 3">
            <a:extLst>
              <a:ext uri="{FF2B5EF4-FFF2-40B4-BE49-F238E27FC236}">
                <a16:creationId xmlns:a16="http://schemas.microsoft.com/office/drawing/2014/main" id="{6F1A44A2-D8D5-4D43-A346-D62AAA084731}"/>
              </a:ext>
            </a:extLst>
          </p:cNvPr>
          <p:cNvSpPr>
            <a:spLocks noGrp="1"/>
          </p:cNvSpPr>
          <p:nvPr>
            <p:ph type="sldNum" sz="quarter" idx="12"/>
          </p:nvPr>
        </p:nvSpPr>
        <p:spPr/>
        <p:txBody>
          <a:bodyPr/>
          <a:lstStyle/>
          <a:p>
            <a:fld id="{1050B970-371D-4C03-9167-B430CB631FF7}" type="slidenum">
              <a:rPr lang="en-US" smtClean="0"/>
              <a:t>8</a:t>
            </a:fld>
            <a:endParaRPr lang="en-US"/>
          </a:p>
        </p:txBody>
      </p:sp>
      <p:cxnSp>
        <p:nvCxnSpPr>
          <p:cNvPr id="5" name="Straight Connector 4">
            <a:extLst>
              <a:ext uri="{FF2B5EF4-FFF2-40B4-BE49-F238E27FC236}">
                <a16:creationId xmlns:a16="http://schemas.microsoft.com/office/drawing/2014/main" id="{358BBF10-5092-4722-A749-63362674B399}"/>
              </a:ext>
            </a:extLst>
          </p:cNvPr>
          <p:cNvCxnSpPr/>
          <p:nvPr/>
        </p:nvCxnSpPr>
        <p:spPr>
          <a:xfrm>
            <a:off x="838200" y="6381029"/>
            <a:ext cx="10515600" cy="0"/>
          </a:xfrm>
          <a:prstGeom prst="line">
            <a:avLst/>
          </a:prstGeom>
          <a:ln w="19050">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pic>
        <p:nvPicPr>
          <p:cNvPr id="6" name="Picture 5" descr="Logo&#10;&#10;Description automatically generated">
            <a:extLst>
              <a:ext uri="{FF2B5EF4-FFF2-40B4-BE49-F238E27FC236}">
                <a16:creationId xmlns:a16="http://schemas.microsoft.com/office/drawing/2014/main" id="{7B947643-C256-4A87-B2B1-239A48A2899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97305" y="6441420"/>
            <a:ext cx="487984" cy="321093"/>
          </a:xfrm>
          <a:prstGeom prst="rect">
            <a:avLst/>
          </a:prstGeom>
          <a:ln w="31750">
            <a:solidFill>
              <a:schemeClr val="tx1">
                <a:lumMod val="65000"/>
                <a:lumOff val="35000"/>
              </a:schemeClr>
            </a:solidFill>
          </a:ln>
        </p:spPr>
      </p:pic>
    </p:spTree>
    <p:extLst>
      <p:ext uri="{BB962C8B-B14F-4D97-AF65-F5344CB8AC3E}">
        <p14:creationId xmlns:p14="http://schemas.microsoft.com/office/powerpoint/2010/main" val="18956156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65E844-4CAD-4DCC-9C90-BB33A0E508B4}"/>
              </a:ext>
            </a:extLst>
          </p:cNvPr>
          <p:cNvSpPr>
            <a:spLocks noGrp="1"/>
          </p:cNvSpPr>
          <p:nvPr>
            <p:ph type="ctrTitle"/>
          </p:nvPr>
        </p:nvSpPr>
        <p:spPr>
          <a:xfrm>
            <a:off x="7358131" y="1783959"/>
            <a:ext cx="4451796" cy="2889114"/>
          </a:xfrm>
        </p:spPr>
        <p:txBody>
          <a:bodyPr anchor="b">
            <a:normAutofit/>
          </a:bodyPr>
          <a:lstStyle/>
          <a:p>
            <a:pPr algn="l"/>
            <a:r>
              <a:rPr lang="en-US" sz="5400" dirty="0"/>
              <a:t>Vision, Beliefs, Mission</a:t>
            </a:r>
          </a:p>
        </p:txBody>
      </p:sp>
      <p:sp>
        <p:nvSpPr>
          <p:cNvPr id="9" name="Freeform: Shape 8">
            <a:extLst>
              <a:ext uri="{FF2B5EF4-FFF2-40B4-BE49-F238E27FC236}">
                <a16:creationId xmlns:a16="http://schemas.microsoft.com/office/drawing/2014/main" id="{E49CC64F-7275-4E33-961B-0C5CDC4398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 y="0"/>
            <a:ext cx="7188051" cy="6858000"/>
          </a:xfrm>
          <a:custGeom>
            <a:avLst/>
            <a:gdLst>
              <a:gd name="connsiteX0" fmla="*/ 7188051 w 7188051"/>
              <a:gd name="connsiteY0" fmla="*/ 6858000 h 6858000"/>
              <a:gd name="connsiteX1" fmla="*/ 108694 w 7188051"/>
              <a:gd name="connsiteY1" fmla="*/ 6858000 h 6858000"/>
              <a:gd name="connsiteX2" fmla="*/ 79127 w 7188051"/>
              <a:gd name="connsiteY2" fmla="*/ 6681235 h 6858000"/>
              <a:gd name="connsiteX3" fmla="*/ 0 w 7188051"/>
              <a:gd name="connsiteY3" fmla="*/ 5565888 h 6858000"/>
              <a:gd name="connsiteX4" fmla="*/ 2190696 w 7188051"/>
              <a:gd name="connsiteY4" fmla="*/ 145339 h 6858000"/>
              <a:gd name="connsiteX5" fmla="*/ 2339431 w 7188051"/>
              <a:gd name="connsiteY5" fmla="*/ 0 h 6858000"/>
              <a:gd name="connsiteX6" fmla="*/ 7188051 w 7188051"/>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88051" h="6858000">
                <a:moveTo>
                  <a:pt x="7188051" y="6858000"/>
                </a:moveTo>
                <a:lnTo>
                  <a:pt x="108694" y="6858000"/>
                </a:lnTo>
                <a:lnTo>
                  <a:pt x="79127" y="6681235"/>
                </a:lnTo>
                <a:cubicBezTo>
                  <a:pt x="26981" y="6316967"/>
                  <a:pt x="0" y="5944579"/>
                  <a:pt x="0" y="5565888"/>
                </a:cubicBezTo>
                <a:cubicBezTo>
                  <a:pt x="0" y="3459953"/>
                  <a:pt x="834428" y="1548908"/>
                  <a:pt x="2190696" y="145339"/>
                </a:cubicBezTo>
                <a:lnTo>
                  <a:pt x="2339431" y="0"/>
                </a:lnTo>
                <a:lnTo>
                  <a:pt x="7188051" y="0"/>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descr="Working space background">
            <a:extLst>
              <a:ext uri="{FF2B5EF4-FFF2-40B4-BE49-F238E27FC236}">
                <a16:creationId xmlns:a16="http://schemas.microsoft.com/office/drawing/2014/main" id="{AD450A2C-4FC6-48B8-9A14-CC3E2BCB8E33}"/>
              </a:ext>
            </a:extLst>
          </p:cNvPr>
          <p:cNvPicPr>
            <a:picLocks noChangeAspect="1"/>
          </p:cNvPicPr>
          <p:nvPr/>
        </p:nvPicPr>
        <p:blipFill rotWithShape="1">
          <a:blip r:embed="rId2"/>
          <a:srcRect l="31591" r="-1" b="-1"/>
          <a:stretch/>
        </p:blipFill>
        <p:spPr>
          <a:xfrm>
            <a:off x="1" y="10"/>
            <a:ext cx="7028495" cy="6857990"/>
          </a:xfrm>
          <a:custGeom>
            <a:avLst/>
            <a:gdLst/>
            <a:ahLst/>
            <a:cxnLst/>
            <a:rect l="l" t="t" r="r" b="b"/>
            <a:pathLst>
              <a:path w="7028495" h="6858000">
                <a:moveTo>
                  <a:pt x="0" y="0"/>
                </a:moveTo>
                <a:lnTo>
                  <a:pt x="6915668" y="0"/>
                </a:lnTo>
                <a:lnTo>
                  <a:pt x="6952411" y="219663"/>
                </a:lnTo>
                <a:cubicBezTo>
                  <a:pt x="7002551" y="569921"/>
                  <a:pt x="7028495" y="927986"/>
                  <a:pt x="7028495" y="1292112"/>
                </a:cubicBezTo>
                <a:cubicBezTo>
                  <a:pt x="7028495" y="3343346"/>
                  <a:pt x="6205186" y="5202289"/>
                  <a:pt x="4870994" y="6556512"/>
                </a:cubicBezTo>
                <a:lnTo>
                  <a:pt x="4556185" y="6858000"/>
                </a:lnTo>
                <a:lnTo>
                  <a:pt x="0" y="6858000"/>
                </a:lnTo>
                <a:close/>
              </a:path>
            </a:pathLst>
          </a:custGeom>
        </p:spPr>
      </p:pic>
      <p:pic>
        <p:nvPicPr>
          <p:cNvPr id="6" name="Picture 5" descr="Logo&#10;&#10;Description automatically generated">
            <a:extLst>
              <a:ext uri="{FF2B5EF4-FFF2-40B4-BE49-F238E27FC236}">
                <a16:creationId xmlns:a16="http://schemas.microsoft.com/office/drawing/2014/main" id="{85E40B46-B923-468E-94A9-5A058E9DDB3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7390" y="5902303"/>
            <a:ext cx="917575" cy="603764"/>
          </a:xfrm>
          <a:prstGeom prst="rect">
            <a:avLst/>
          </a:prstGeom>
        </p:spPr>
      </p:pic>
    </p:spTree>
    <p:extLst>
      <p:ext uri="{BB962C8B-B14F-4D97-AF65-F5344CB8AC3E}">
        <p14:creationId xmlns:p14="http://schemas.microsoft.com/office/powerpoint/2010/main" val="4179815268"/>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7292</TotalTime>
  <Words>1453</Words>
  <Application>Microsoft Office PowerPoint</Application>
  <PresentationFormat>Widescreen</PresentationFormat>
  <Paragraphs>169</Paragraphs>
  <Slides>22</Slides>
  <Notes>5</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22</vt:i4>
      </vt:variant>
    </vt:vector>
  </HeadingPairs>
  <TitlesOfParts>
    <vt:vector size="29" baseType="lpstr">
      <vt:lpstr>Arial</vt:lpstr>
      <vt:lpstr>Calibri</vt:lpstr>
      <vt:lpstr>Calibri Light</vt:lpstr>
      <vt:lpstr>Roboto</vt:lpstr>
      <vt:lpstr>Times New Roman</vt:lpstr>
      <vt:lpstr>Office Theme</vt:lpstr>
      <vt:lpstr>1_Office Theme</vt:lpstr>
      <vt:lpstr>Writing Team</vt:lpstr>
      <vt:lpstr>RLT Strategic Planning Schedule</vt:lpstr>
      <vt:lpstr>Writing Team Assignments</vt:lpstr>
      <vt:lpstr>Writing Team Detailed Schedule</vt:lpstr>
      <vt:lpstr>Drafting Process Guidelines: General</vt:lpstr>
      <vt:lpstr>World Forces</vt:lpstr>
      <vt:lpstr>World Forces Discussion: RLT Poll Results</vt:lpstr>
      <vt:lpstr>WT Drafting Assignments: World Forces</vt:lpstr>
      <vt:lpstr>Vision, Beliefs, Mission</vt:lpstr>
      <vt:lpstr>Vision, Beliefs, Mission Statements</vt:lpstr>
      <vt:lpstr>V, B, M: WT Draft</vt:lpstr>
      <vt:lpstr>Mission sets up Focus Areas…</vt:lpstr>
      <vt:lpstr>WT Drafting Assignments: V, B, M</vt:lpstr>
      <vt:lpstr>Regional Identity</vt:lpstr>
      <vt:lpstr>Regional ID Discussion</vt:lpstr>
      <vt:lpstr>R3 ID Statement (proposed)</vt:lpstr>
      <vt:lpstr>WT Drafting Assignments: Regional Identity</vt:lpstr>
      <vt:lpstr>Mission  Focus Areas</vt:lpstr>
      <vt:lpstr>Focus Areas Discussion</vt:lpstr>
      <vt:lpstr>Focus Area Format</vt:lpstr>
      <vt:lpstr>WT Drafting Assignments: Focus Areas</vt:lpstr>
      <vt:lpstr>Bringing it all TOGETHER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Rebecca Reynolds</dc:creator>
  <cp:lastModifiedBy>Rebecca Reynolds</cp:lastModifiedBy>
  <cp:revision>30</cp:revision>
  <dcterms:created xsi:type="dcterms:W3CDTF">2021-02-18T19:55:49Z</dcterms:created>
  <dcterms:modified xsi:type="dcterms:W3CDTF">2021-03-01T22:25:31Z</dcterms:modified>
</cp:coreProperties>
</file>